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0"/>
  </p:notesMasterIdLst>
  <p:handoutMasterIdLst>
    <p:handoutMasterId r:id="rId31"/>
  </p:handoutMasterIdLst>
  <p:sldIdLst>
    <p:sldId id="326" r:id="rId2"/>
    <p:sldId id="352" r:id="rId3"/>
    <p:sldId id="310" r:id="rId4"/>
    <p:sldId id="344" r:id="rId5"/>
    <p:sldId id="349" r:id="rId6"/>
    <p:sldId id="348" r:id="rId7"/>
    <p:sldId id="311" r:id="rId8"/>
    <p:sldId id="335" r:id="rId9"/>
    <p:sldId id="328" r:id="rId10"/>
    <p:sldId id="336" r:id="rId11"/>
    <p:sldId id="351" r:id="rId12"/>
    <p:sldId id="329" r:id="rId13"/>
    <p:sldId id="337" r:id="rId14"/>
    <p:sldId id="330" r:id="rId15"/>
    <p:sldId id="338" r:id="rId16"/>
    <p:sldId id="331" r:id="rId17"/>
    <p:sldId id="339" r:id="rId18"/>
    <p:sldId id="332" r:id="rId19"/>
    <p:sldId id="340" r:id="rId20"/>
    <p:sldId id="333" r:id="rId21"/>
    <p:sldId id="341" r:id="rId22"/>
    <p:sldId id="334" r:id="rId23"/>
    <p:sldId id="312" r:id="rId24"/>
    <p:sldId id="343" r:id="rId25"/>
    <p:sldId id="342" r:id="rId26"/>
    <p:sldId id="346" r:id="rId27"/>
    <p:sldId id="347" r:id="rId28"/>
    <p:sldId id="299" r:id="rId2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28607E"/>
    <a:srgbClr val="C7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8692" autoAdjust="0"/>
  </p:normalViewPr>
  <p:slideViewPr>
    <p:cSldViewPr snapToGrid="0" showGuides="1">
      <p:cViewPr varScale="1">
        <p:scale>
          <a:sx n="87" d="100"/>
          <a:sy n="87" d="100"/>
        </p:scale>
        <p:origin x="139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74BD3DF-CE6C-1CBE-A4CC-97EA5A268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5EC8D63-5521-5EEB-CA1D-8D3677E6CB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299B0-5CEE-4687-BF4C-95A28CFF805C}" type="datetimeFigureOut">
              <a:rPr lang="sv-SE" smtClean="0"/>
              <a:t>2025-09-04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C549094-7443-ABD0-8D15-5FDD567B86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B85D46-1C6B-B2CC-A830-4373B46568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05F5A-8D3B-4E18-9D49-C486ABAA02F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6986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B711F-BB5E-4F8A-B156-0693A17A5B5F}" type="datetimeFigureOut">
              <a:rPr lang="sv-SE" smtClean="0"/>
              <a:t>2025-09-04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0CB3-5D35-4228-B766-F7964E27F8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3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589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Susanne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228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473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2663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Beslutas 11 september, som del av ny Klimat- och energistrategi.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20F8E-E0A7-468E-A937-AA0C827A5B8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222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10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Nästa </a:t>
            </a:r>
            <a:r>
              <a:rPr lang="sv-SE" dirty="0" err="1"/>
              <a:t>frukostwebbinarium</a:t>
            </a:r>
            <a:r>
              <a:rPr lang="sv-SE" dirty="0"/>
              <a:t>: Mål 12 Hållbar produktion och konsumtion. 29 september 9-9:45.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471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 ni vara med i de nya projekten/nätverken? Kontakta Ingela.Valeur@lansstyrelsen.se Tel 010–224 16 87, 070–968 94 12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Energikontoret Syd är projektägare i båda projekten och vi på Länsstyrelsen Skåne är samverkanspart.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780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473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619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del av vårt uppdrag.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0CB3-5D35-4228-B766-F7964E27F889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276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95A6188-2FA2-4639-7232-C301DBE2ED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801EB36-8C60-6DBE-30BC-7FE80714A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21870E-024B-ABD1-B076-BA280CE9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Förnamn Efternamn / DATUM 20ÅR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D1006DF-AD9A-D2DD-62A5-7F84ABF24A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511" y="4356100"/>
            <a:ext cx="5111751" cy="1638301"/>
          </a:xfrm>
          <a:prstGeom prst="rect">
            <a:avLst/>
          </a:prstGeom>
          <a:solidFill>
            <a:schemeClr val="accent2"/>
          </a:solidFill>
        </p:spPr>
        <p:txBody>
          <a:bodyPr lIns="342000" bIns="720000"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37C1889E-41ED-85F9-5E3A-B63F8045DA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5327650"/>
            <a:ext cx="4572000" cy="48895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E4F8BBB9-5319-BA39-843E-56827F54A3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8663" y="4356100"/>
            <a:ext cx="1647825" cy="1638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334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5068C937-52B2-9BB2-3D69-EFB0342AF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557D487A-4BE9-F3AD-1D95-3E1D7317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5214938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0990C7AA-D659-023E-B6CB-F89977E570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800" y="879475"/>
            <a:ext cx="5110163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1A542C3-D2BE-DDA0-B3C8-A1C855CB7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E44BCD8-294C-4E50-893A-B1144AF3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25E07AA-3536-A0F7-2748-EDF355DC4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BCE0562-D3CD-BB9E-F95E-3B095958A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3C6FBDE-0264-96F2-DF62-8D95F5D5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37470D30-533D-4E2B-D43D-7432FA042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643979E6-3AA4-48EF-D504-200AA87F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52141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13251B9-7369-8E3F-9AC0-6870D21BF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E) Textsida fl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nummer 2">
            <a:extLst>
              <a:ext uri="{FF2B5EF4-FFF2-40B4-BE49-F238E27FC236}">
                <a16:creationId xmlns:a16="http://schemas.microsoft.com/office/drawing/2014/main" id="{523B2816-8E32-B626-5196-0E13ED6CA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Platshållare för innehåll 2">
            <a:extLst>
              <a:ext uri="{FF2B5EF4-FFF2-40B4-BE49-F238E27FC236}">
                <a16:creationId xmlns:a16="http://schemas.microsoft.com/office/drawing/2014/main" id="{66618821-B3C5-2FB7-AE01-6EAE6FDC6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2401200"/>
            <a:ext cx="6951174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00B7AC97-1141-1CF6-9F64-A438F6CC69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876300"/>
            <a:ext cx="3375025" cy="33797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bild 10">
            <a:extLst>
              <a:ext uri="{FF2B5EF4-FFF2-40B4-BE49-F238E27FC236}">
                <a16:creationId xmlns:a16="http://schemas.microsoft.com/office/drawing/2014/main" id="{FC91629B-8D8C-2C03-C62E-6826A8C6ED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8763" y="4357848"/>
            <a:ext cx="1636712" cy="1636552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9" name="Platshållare för bild 10">
            <a:extLst>
              <a:ext uri="{FF2B5EF4-FFF2-40B4-BE49-F238E27FC236}">
                <a16:creationId xmlns:a16="http://schemas.microsoft.com/office/drawing/2014/main" id="{BC2DE450-D1BB-55D8-C416-0ADD86B01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8663" y="4356100"/>
            <a:ext cx="1638300" cy="1636551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DA10A11E-D0A0-BC00-7E4E-BDFF87E285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B9B5FC99-71BC-9404-4270-7B97B8A50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FFB25C67-7FCA-6CD7-CACD-C3703D3A8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346875E-4CBF-9DFC-5008-9B4DC1D30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6B47073-1E56-5C9B-B081-150F3E67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5CFD8009-0F8D-476F-0906-96B3AC4C1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Platshållare för rubrik 1">
            <a:extLst>
              <a:ext uri="{FF2B5EF4-FFF2-40B4-BE49-F238E27FC236}">
                <a16:creationId xmlns:a16="http://schemas.microsoft.com/office/drawing/2014/main" id="{87978DA0-E794-AA9E-A4E0-0D721D3A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1174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6CF6141-DB98-807F-E66D-866FED220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) Textsida stående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90F65177-E06B-6912-96D9-BE9D899CB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B934BE1-AC23-E86B-B02D-D7554B33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8" cy="360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0F7FAEE-FE1D-6706-7E04-4EB201DD24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1"/>
            <a:ext cx="4310062" cy="59944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7B76FD-BD64-0418-5F0A-92DB86F52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9ACCAEA-ECBB-35D9-AE23-678E719BC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210B69F-1848-D56F-B31F-0C6CFB5BE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D7B725-EBE7-B0A1-01BF-EA0A4050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EF583F4-1D13-BA05-F3AD-A4C912F76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0D168C58-F3D6-DCD4-EEE9-25B627AA7C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7094A23F-CD40-E3C0-605C-389E60F2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D3EBA88-0D03-51AC-1298-FE7D1E6EE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) Textsida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08BFB0-7A1D-7A7D-E561-150A1DC8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7B749AF-087C-6CA1-CBAE-A3501B46B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nummer 2">
            <a:extLst>
              <a:ext uri="{FF2B5EF4-FFF2-40B4-BE49-F238E27FC236}">
                <a16:creationId xmlns:a16="http://schemas.microsoft.com/office/drawing/2014/main" id="{9D238293-041E-B9C8-9BF8-9DC59C5D7E88}"/>
              </a:ext>
            </a:extLst>
          </p:cNvPr>
          <p:cNvSpPr txBox="1">
            <a:spLocks/>
          </p:cNvSpPr>
          <p:nvPr userDrawn="1"/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398CFD5-AF59-BCE5-8D82-61CC34D1F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D21C32A-6A32-6071-DB32-365903C1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BFA4C05-96A6-FE56-717A-71C129A87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E4DAE0-01B8-D9D6-6B9A-354943125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3C55894-DDB1-B5BF-B7A5-F548B3B5C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15">
            <a:extLst>
              <a:ext uri="{FF2B5EF4-FFF2-40B4-BE49-F238E27FC236}">
                <a16:creationId xmlns:a16="http://schemas.microsoft.com/office/drawing/2014/main" id="{661DB213-6B49-EBF0-C31A-08FCCC18DB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4400" y="2401200"/>
            <a:ext cx="5209200" cy="360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3" name="Platshållare för innehåll 15">
            <a:extLst>
              <a:ext uri="{FF2B5EF4-FFF2-40B4-BE49-F238E27FC236}">
                <a16:creationId xmlns:a16="http://schemas.microsoft.com/office/drawing/2014/main" id="{2038F490-D2A1-A006-3A6D-7D8BF8DC8F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58402" y="2401200"/>
            <a:ext cx="5209200" cy="3600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Platshållare för text 14">
            <a:extLst>
              <a:ext uri="{FF2B5EF4-FFF2-40B4-BE49-F238E27FC236}">
                <a16:creationId xmlns:a16="http://schemas.microsoft.com/office/drawing/2014/main" id="{E0E0F475-9C88-9424-B2C4-0EB9AB7A5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20A63EF-4427-2922-A8B0-C55D16F50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2BFD7D-7BC8-B497-6968-85387E65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1AEBDD8-C297-3AEF-F9C9-47FF39A28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7510B31-362F-599C-6536-30DF4E63D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359DCA7-6B4D-27BD-2982-689CAEFF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01D1EA9-8E0D-4822-1DB1-85599A522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6D2CF08-71E8-9BA1-50F5-5CF46D8E0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14">
            <a:extLst>
              <a:ext uri="{FF2B5EF4-FFF2-40B4-BE49-F238E27FC236}">
                <a16:creationId xmlns:a16="http://schemas.microsoft.com/office/drawing/2014/main" id="{0169EC38-FA70-D6EC-92BB-0E7FE586E0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385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npassad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F7EB374B-3712-BB0E-21D2-B3841A853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5512" y="879475"/>
            <a:ext cx="5109865" cy="3374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42000" bIns="1620000" anchor="b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78D80272-C01B-C0B6-F335-A522281F7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72583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725674C-3850-3C2A-FF2F-BA3D860E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2618088"/>
            <a:ext cx="1634825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B5D036B-0983-CD73-24E6-18BCEAD2F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4124" y="2618088"/>
            <a:ext cx="1638001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0F74E0F-EE9D-22A3-84D7-E6E172D2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5911" y="877027"/>
            <a:ext cx="1640577" cy="33796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5D30B52-D452-54B7-8347-023641E3D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4125" y="877027"/>
            <a:ext cx="16380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492395-B45A-1177-8A49-AD770F65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4356100"/>
            <a:ext cx="1638000" cy="163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CDB4DBA-7F66-934D-87C1-829C1C4BF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4356101"/>
            <a:ext cx="1634825" cy="16394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28E9327-CB9E-FCF3-06CB-F2276F37B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74" y="4528513"/>
            <a:ext cx="2405186" cy="12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36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ubrik,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077" y="647529"/>
            <a:ext cx="5384923" cy="952517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799"/>
              </a:lnSpc>
              <a:defRPr sz="254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text 2"/>
          <p:cNvSpPr>
            <a:spLocks noGrp="1"/>
          </p:cNvSpPr>
          <p:nvPr>
            <p:ph type="body" idx="10" hasCustomPrompt="1"/>
          </p:nvPr>
        </p:nvSpPr>
        <p:spPr>
          <a:xfrm>
            <a:off x="711077" y="1752459"/>
            <a:ext cx="5384923" cy="4151845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457133" rtl="0" eaLnBrk="1" fontAlgn="auto" latinLnBrk="0" hangingPunct="1">
              <a:lnSpc>
                <a:spcPts val="2199"/>
              </a:lnSpc>
              <a:spcBef>
                <a:spcPts val="0"/>
              </a:spcBef>
              <a:spcAft>
                <a:spcPts val="1501"/>
              </a:spcAft>
              <a:buClrTx/>
              <a:buSzTx/>
              <a:buFont typeface="Arial" pitchFamily="34" charset="0"/>
              <a:buNone/>
              <a:tabLst/>
              <a:defRPr sz="1799" baseline="0">
                <a:solidFill>
                  <a:schemeClr val="tx1"/>
                </a:solidFill>
              </a:defRPr>
            </a:lvl1pPr>
            <a:lvl2pPr marL="615563" indent="-302409">
              <a:buFont typeface="Arial" panose="020B0604020202020204" pitchFamily="34" charset="0"/>
              <a:buChar char="•"/>
              <a:defRPr sz="1482">
                <a:solidFill>
                  <a:schemeClr val="tx1"/>
                </a:solidFill>
              </a:defRPr>
            </a:lvl2pPr>
            <a:lvl3pPr marL="951732" indent="-181446">
              <a:buFont typeface="Arial" panose="020B0604020202020204" pitchFamily="34" charset="0"/>
              <a:buChar char="•"/>
              <a:defRPr sz="1270">
                <a:solidFill>
                  <a:schemeClr val="tx1"/>
                </a:solidFill>
              </a:defRPr>
            </a:lvl3pPr>
            <a:lvl4pPr marL="1469347" indent="-241927">
              <a:buFont typeface="Arial" panose="020B0604020202020204" pitchFamily="34" charset="0"/>
              <a:buChar char="•"/>
              <a:defRPr sz="1270">
                <a:solidFill>
                  <a:schemeClr val="tx1"/>
                </a:solidFill>
              </a:defRPr>
            </a:lvl4pPr>
            <a:lvl5pPr marL="1926481" indent="-241927">
              <a:buFont typeface="Arial" panose="020B0604020202020204" pitchFamily="34" charset="0"/>
              <a:buChar char="•"/>
              <a:defRPr sz="1270">
                <a:solidFill>
                  <a:schemeClr val="tx1"/>
                </a:solidFill>
              </a:defRPr>
            </a:lvl5pPr>
            <a:lvl6pPr marL="2323130" indent="-181446">
              <a:buFont typeface="Arial" panose="020B0604020202020204" pitchFamily="34" charset="0"/>
              <a:buChar char="•"/>
              <a:defRPr sz="1270">
                <a:solidFill>
                  <a:schemeClr val="tx1"/>
                </a:solidFill>
              </a:defRPr>
            </a:lvl6pPr>
            <a:lvl7pPr marL="2840746" indent="-241927">
              <a:buFont typeface="Arial" panose="020B0604020202020204" pitchFamily="34" charset="0"/>
              <a:buChar char="•"/>
              <a:defRPr sz="1270">
                <a:solidFill>
                  <a:schemeClr val="tx1"/>
                </a:solidFill>
              </a:defRPr>
            </a:lvl7pPr>
            <a:lvl8pPr marL="3199929" indent="0">
              <a:buNone/>
              <a:defRPr sz="1376">
                <a:solidFill>
                  <a:schemeClr val="tx1">
                    <a:tint val="75000"/>
                  </a:schemeClr>
                </a:solidFill>
              </a:defRPr>
            </a:lvl8pPr>
            <a:lvl9pPr marL="3657063" indent="0">
              <a:buNone/>
              <a:defRPr sz="13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Listnivå 2</a:t>
            </a:r>
          </a:p>
          <a:p>
            <a:pPr lvl="2"/>
            <a:r>
              <a:rPr lang="sv-SE" dirty="0" err="1"/>
              <a:t>Ghghhghghghhghh</a:t>
            </a:r>
            <a:endParaRPr lang="sv-SE" dirty="0"/>
          </a:p>
          <a:p>
            <a:pPr lvl="3"/>
            <a:r>
              <a:rPr lang="sv-SE" dirty="0" err="1"/>
              <a:t>Dfdfd</a:t>
            </a:r>
            <a:endParaRPr lang="sv-SE" dirty="0"/>
          </a:p>
          <a:p>
            <a:pPr lvl="4"/>
            <a:r>
              <a:rPr lang="sv-SE" dirty="0" err="1"/>
              <a:t>Fhjhjhjfhjjhf</a:t>
            </a:r>
            <a:endParaRPr lang="sv-SE" dirty="0"/>
          </a:p>
          <a:p>
            <a:pPr lvl="5"/>
            <a:r>
              <a:rPr lang="sv-SE" dirty="0" err="1"/>
              <a:t>Löjölööjlööljöjlö</a:t>
            </a:r>
            <a:endParaRPr lang="sv-SE" dirty="0"/>
          </a:p>
          <a:p>
            <a:pPr lvl="6"/>
            <a:r>
              <a:rPr lang="sv-SE" dirty="0" err="1"/>
              <a:t>lölö</a:t>
            </a:r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6502550" y="646825"/>
            <a:ext cx="5283179" cy="285838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611361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2" pos="36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) Förstasida/avsnittssida/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B7B3035-5EFB-79DA-DDF0-768D2175D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D95D54-15F6-5164-DFF1-D6CBC42D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8D69E6-E438-139B-02FC-366FB765FD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3" y="876301"/>
            <a:ext cx="5127137" cy="5116237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0E4FF108-949D-C5F7-CEE0-EFA2FA766D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6301"/>
            <a:ext cx="5115568" cy="33797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4F9ECDAD-C1E0-4A63-C6E3-08D85A1638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3D56087-EAB4-278E-1187-2BA3A293E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2638" y="4354538"/>
            <a:ext cx="1638000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EF72D08-15B6-ED09-66BA-4E7BC6AEC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0650" y="4354538"/>
            <a:ext cx="1638000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AA1A840-97A6-D285-0CBA-A07D9F66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4354538"/>
            <a:ext cx="1638000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 12">
            <a:extLst>
              <a:ext uri="{FF2B5EF4-FFF2-40B4-BE49-F238E27FC236}">
                <a16:creationId xmlns:a16="http://schemas.microsoft.com/office/drawing/2014/main" id="{899E8FFC-913E-0D17-1B63-D1F2F84EEE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8663" y="4356100"/>
            <a:ext cx="1647825" cy="1638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47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) Förstasida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85B322A-01E2-AA3E-F105-B3F95AB93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09F3841-5387-5F47-D421-2A0D9180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14102E3-9EDF-94E0-CA82-7DAE4536BE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3925" y="879475"/>
            <a:ext cx="5113338" cy="3374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60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6CC00185-21DD-7747-4EC9-57045812F2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6338" y="2951545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92CBD9A-D843-3AA8-F899-C13475E42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3925" y="4354539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EBB49F5-DD2D-909E-E011-0FC01624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2237" y="4354539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89C84F5-EC95-6756-BFCB-F0C201597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2138" y="4356400"/>
            <a:ext cx="1636714" cy="163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9363E2C-9184-31ED-A7C2-7CDAD3C6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4354539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4CA4710-44C9-4FD7-DCA8-C2CF341C5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43564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ECD3587-A5C6-CBC6-23BA-2DDF4CE20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2616227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185499C-B910-2928-6DC8-48684040A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2618088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3847607-77FA-21E4-FA8E-0686ED479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3624" y="874739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8DCABA2-A5C6-125D-B469-A080365AF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6699" y="8766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8E2DBA1-9960-B90D-172C-2A29484B7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774" y="2618088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85E6B91-4318-5098-4768-EB9339E1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9774" y="876600"/>
            <a:ext cx="1636714" cy="163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 12">
            <a:extLst>
              <a:ext uri="{FF2B5EF4-FFF2-40B4-BE49-F238E27FC236}">
                <a16:creationId xmlns:a16="http://schemas.microsoft.com/office/drawing/2014/main" id="{D9E02890-1BF0-CF5B-891D-6FEF7B04C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8663" y="4356100"/>
            <a:ext cx="1647825" cy="1638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952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) Förstasida fler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779172D-3D41-0133-9CCA-4C1923405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43AF17-5E06-A806-87D7-C891CC2C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72BCCB6-DC4C-5868-E22D-FEDDED2A27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3" y="879475"/>
            <a:ext cx="5127625" cy="5114925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480A7CD-BA0D-C27D-5ECF-4909DE3ADD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9475"/>
            <a:ext cx="5116512" cy="3376613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Titelsida fler logotyper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F6D064FC-D54E-ACC3-0065-194D87190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Platshållare för bild 9">
            <a:extLst>
              <a:ext uri="{FF2B5EF4-FFF2-40B4-BE49-F238E27FC236}">
                <a16:creationId xmlns:a16="http://schemas.microsoft.com/office/drawing/2014/main" id="{2C325F66-BF37-DA2F-84C2-4B52829330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693" y="4356100"/>
            <a:ext cx="1638000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D355D34E-1D8C-6845-E069-12E9CB3359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60649" y="4356100"/>
            <a:ext cx="1638301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15">
            <a:extLst>
              <a:ext uri="{FF2B5EF4-FFF2-40B4-BE49-F238E27FC236}">
                <a16:creationId xmlns:a16="http://schemas.microsoft.com/office/drawing/2014/main" id="{0D131055-5B88-78BC-7DCF-290D0EAF55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98962" y="4356100"/>
            <a:ext cx="1638000" cy="16383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Platshållare för bild 12">
            <a:extLst>
              <a:ext uri="{FF2B5EF4-FFF2-40B4-BE49-F238E27FC236}">
                <a16:creationId xmlns:a16="http://schemas.microsoft.com/office/drawing/2014/main" id="{90A48C57-BD3F-437C-F88B-01A5BB1EF1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8663" y="4356100"/>
            <a:ext cx="1647825" cy="1638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58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E) Förstasida fler länsstyrel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29A6F4-B3A1-44F6-18E7-532523021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344D199-5251-33EA-98BA-AD041912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Förnamn Efternamn / DATUM 20ÅR</a:t>
            </a:r>
            <a:endParaRPr lang="sv-SE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5C6E9D93-8344-C7C6-84CA-B635DE481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1093" y="879475"/>
            <a:ext cx="5125395" cy="5114925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3CC17BD-BA14-C2DB-2B6A-311D5623E6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9475"/>
            <a:ext cx="5115568" cy="337978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Titelsida fler LST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85A8AACD-ED4A-60A2-C91F-CF634B0AFD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2843213"/>
            <a:ext cx="4471988" cy="1077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490538" indent="0">
              <a:buNone/>
              <a:defRPr/>
            </a:lvl3pPr>
            <a:lvl4pPr marL="695325" indent="0">
              <a:buNone/>
              <a:defRPr/>
            </a:lvl4pPr>
            <a:lvl5pPr marL="893763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7F5A29D0-6025-E0D3-E9BE-6EC5759093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6106" y="4517464"/>
            <a:ext cx="4325938" cy="968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12">
            <a:extLst>
              <a:ext uri="{FF2B5EF4-FFF2-40B4-BE49-F238E27FC236}">
                <a16:creationId xmlns:a16="http://schemas.microsoft.com/office/drawing/2014/main" id="{ECE8F475-7B95-25EC-3714-D0F45FB720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8663" y="4356100"/>
            <a:ext cx="1647825" cy="1638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509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) Förstasida utan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A84727C-8430-CE2A-B1EC-F24A2B1590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6374CDF-AFA0-3870-6AC9-25023C56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Förnamn Efternamn / DATUM 20ÅR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4C4C4D4-BF89-3B6D-7A31-46C0933E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695" y="876301"/>
            <a:ext cx="5115568" cy="3379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42000" bIns="147600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Titelsida utan bild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2B19AF2F-B380-CE3F-679B-B0A543BC11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5295" y="2820229"/>
            <a:ext cx="4572000" cy="112274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46F4D81-BA55-BE4F-7C88-1A3130F76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877244"/>
            <a:ext cx="1638000" cy="163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F78762-953E-8D40-4F52-553C27E6E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2338" y="2618089"/>
            <a:ext cx="1638000" cy="16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9FCC78B-53AD-AF61-E139-DAA576CDB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877244"/>
            <a:ext cx="1638000" cy="16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 12">
            <a:extLst>
              <a:ext uri="{FF2B5EF4-FFF2-40B4-BE49-F238E27FC236}">
                <a16:creationId xmlns:a16="http://schemas.microsoft.com/office/drawing/2014/main" id="{2BA1A71B-80E9-3F60-29F3-7A70A4FDC1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8663" y="4356100"/>
            <a:ext cx="1647825" cy="1638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573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3589D8F0-9CB1-B61F-54A0-B918BFA8E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CE7AC4F6-7FED-8FD0-2AC8-B4DC6A6C13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892" y="1761884"/>
            <a:ext cx="10537200" cy="404230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C3AA1D3B-B049-EE57-284F-855280491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99" y="2401200"/>
            <a:ext cx="10537200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2719CE2-D9F7-CA1A-7139-FC8DB5B9D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903770D-B458-B450-F23D-63E6A3EA0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A9BB266-A235-8F90-0EBC-22F41A3CA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AFE1544-97E9-2958-759B-5A707567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6A6BDD2-746D-61A3-87F2-346E59717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A6211768-5615-A09D-F491-ED85EB163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37513542-D801-7B01-8813-8D448AF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7" y="876301"/>
            <a:ext cx="10537200" cy="6504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E10D694-B8C2-826A-B15F-AA4297146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1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) 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70869E41-CDEE-3DB9-32BF-510EA17CB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8D064D4-CAE9-9662-F856-DEC651A62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10440000" cy="360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D29898E-F54A-FA7A-CA43-1CB7A21D5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D78945D-658B-0AAA-FC54-0370AB3E6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F6D25E3-6F9E-41BF-AEFD-1C19EA151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AC47C67-AC2F-476B-86BF-676298EDF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382C4EB-A603-95C4-D6A7-C5FB5F403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6E9F7A75-9D66-8398-0A2F-B8C91ED4F9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1" name="Platshållare för rubrik 1">
            <a:extLst>
              <a:ext uri="{FF2B5EF4-FFF2-40B4-BE49-F238E27FC236}">
                <a16:creationId xmlns:a16="http://schemas.microsoft.com/office/drawing/2014/main" id="{1A966598-FDAA-5FD2-8D8A-507B26800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440000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4E68AC5-74EF-5C63-A094-5E797FADC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2">
            <a:extLst>
              <a:ext uri="{FF2B5EF4-FFF2-40B4-BE49-F238E27FC236}">
                <a16:creationId xmlns:a16="http://schemas.microsoft.com/office/drawing/2014/main" id="{3A0DB6FC-5DAD-45C2-67A3-7A65DCCF8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6326" y="6370526"/>
            <a:ext cx="501502" cy="365125"/>
          </a:xfrm>
        </p:spPr>
        <p:txBody>
          <a:bodyPr/>
          <a:lstStyle/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3FA7A77-9852-872D-2E21-1C1F410E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01200"/>
            <a:ext cx="6954837" cy="360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D1DAFDDD-933A-3DE6-38D7-52A4720876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879475"/>
            <a:ext cx="3375025" cy="51149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656EF47-088E-AFA6-5DBB-CC029426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577" y="6100594"/>
            <a:ext cx="3370373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A1151E8-A498-C4DD-D60A-1CA9CA6A2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100594"/>
            <a:ext cx="821978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FF27ECA-A490-43F2-CA4B-100033B8F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0550" y="6100593"/>
            <a:ext cx="1636714" cy="757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EE1A7DD-EB84-E5CA-794A-9A39D90D3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8862" y="6100594"/>
            <a:ext cx="1641475" cy="7574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B4D63589-5D60-4590-ACE3-E79EBCE2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81938" y="6100593"/>
            <a:ext cx="3381485" cy="757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5B75B37A-CCF0-6D8B-9143-17F1E0588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66902"/>
            <a:ext cx="6785208" cy="406367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257175" indent="0">
              <a:buFontTx/>
              <a:buNone/>
              <a:defRPr sz="1200"/>
            </a:lvl2pPr>
            <a:lvl3pPr marL="490538" indent="0">
              <a:buFontTx/>
              <a:buNone/>
              <a:defRPr sz="1100"/>
            </a:lvl3pPr>
            <a:lvl4pPr marL="695325" indent="0">
              <a:buFontTx/>
              <a:buNone/>
              <a:defRPr sz="1050"/>
            </a:lvl4pPr>
            <a:lvl5pPr marL="893763" indent="0">
              <a:buFontTx/>
              <a:buNone/>
              <a:defRPr sz="1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Presentationens namn / DATUM 20ÅR</a:t>
            </a:r>
          </a:p>
          <a:p>
            <a:pPr lvl="0"/>
            <a:endParaRPr lang="sv-SE" dirty="0"/>
          </a:p>
        </p:txBody>
      </p:sp>
      <p:sp>
        <p:nvSpPr>
          <p:cNvPr id="23" name="Platshållare för rubrik 1">
            <a:extLst>
              <a:ext uri="{FF2B5EF4-FFF2-40B4-BE49-F238E27FC236}">
                <a16:creationId xmlns:a16="http://schemas.microsoft.com/office/drawing/2014/main" id="{6FC914CC-642F-4E08-AE57-B0567B96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6BDB680-E97C-D487-5D95-4D5AF3529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94" y="6177280"/>
            <a:ext cx="1213723" cy="6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538620" cy="140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118" y="2401200"/>
            <a:ext cx="1053862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26" y="6370526"/>
            <a:ext cx="501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3118" y="257175"/>
            <a:ext cx="5328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229842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17" r:id="rId6"/>
    <p:sldLayoutId id="2147483706" r:id="rId7"/>
    <p:sldLayoutId id="2147483710" r:id="rId8"/>
    <p:sldLayoutId id="2147483707" r:id="rId9"/>
    <p:sldLayoutId id="2147483708" r:id="rId10"/>
    <p:sldLayoutId id="2147483709" r:id="rId11"/>
    <p:sldLayoutId id="2147483711" r:id="rId12"/>
    <p:sldLayoutId id="2147483715" r:id="rId13"/>
    <p:sldLayoutId id="2147483712" r:id="rId14"/>
    <p:sldLayoutId id="2147483713" r:id="rId15"/>
    <p:sldLayoutId id="214748371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04788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7863" indent="-1873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76300" indent="-18097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55688" indent="-161925" algn="l" defTabSz="914400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9">
          <p15:clr>
            <a:srgbClr val="A4A3A4"/>
          </p15:clr>
        </p15:guide>
        <p15:guide id="2" orient="horz" pos="552">
          <p15:clr>
            <a:srgbClr val="A4A3A4"/>
          </p15:clr>
        </p15:guide>
        <p15:guide id="3" orient="horz" pos="1584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2681">
          <p15:clr>
            <a:srgbClr val="A4A3A4"/>
          </p15:clr>
        </p15:guide>
        <p15:guide id="6" orient="horz" pos="2744">
          <p15:clr>
            <a:srgbClr val="A4A3A4"/>
          </p15:clr>
        </p15:guide>
        <p15:guide id="7" orient="horz" pos="3776">
          <p15:clr>
            <a:srgbClr val="A4A3A4"/>
          </p15:clr>
        </p15:guide>
        <p15:guide id="8" orient="horz" pos="3841">
          <p15:clr>
            <a:srgbClr val="A4A3A4"/>
          </p15:clr>
        </p15:guide>
        <p15:guide id="10" pos="582">
          <p15:clr>
            <a:srgbClr val="A4A3A4"/>
          </p15:clr>
        </p15:guide>
        <p15:guide id="11" pos="1613">
          <p15:clr>
            <a:srgbClr val="A4A3A4"/>
          </p15:clr>
        </p15:guide>
        <p15:guide id="12" pos="1676">
          <p15:clr>
            <a:srgbClr val="A4A3A4"/>
          </p15:clr>
        </p15:guide>
        <p15:guide id="13" pos="2708">
          <p15:clr>
            <a:srgbClr val="A4A3A4"/>
          </p15:clr>
        </p15:guide>
        <p15:guide id="14" pos="2772">
          <p15:clr>
            <a:srgbClr val="A4A3A4"/>
          </p15:clr>
        </p15:guide>
        <p15:guide id="15" pos="3803">
          <p15:clr>
            <a:srgbClr val="A4A3A4"/>
          </p15:clr>
        </p15:guide>
        <p15:guide id="16" pos="3867">
          <p15:clr>
            <a:srgbClr val="A4A3A4"/>
          </p15:clr>
        </p15:guide>
        <p15:guide id="17" pos="4899" userDrawn="1">
          <p15:clr>
            <a:srgbClr val="A4A3A4"/>
          </p15:clr>
        </p15:guide>
        <p15:guide id="18" pos="4963" userDrawn="1">
          <p15:clr>
            <a:srgbClr val="A4A3A4"/>
          </p15:clr>
        </p15:guide>
        <p15:guide id="19" pos="5994" userDrawn="1">
          <p15:clr>
            <a:srgbClr val="A4A3A4"/>
          </p15:clr>
        </p15:guide>
        <p15:guide id="20" pos="6059" userDrawn="1">
          <p15:clr>
            <a:srgbClr val="A4A3A4"/>
          </p15:clr>
        </p15:guide>
        <p15:guide id="21" pos="7091" userDrawn="1">
          <p15:clr>
            <a:srgbClr val="A4A3A4"/>
          </p15:clr>
        </p15:guide>
        <p15:guide id="22" pos="7157" userDrawn="1">
          <p15:clr>
            <a:srgbClr val="A4A3A4"/>
          </p15:clr>
        </p15:guide>
        <p15:guide id="23" pos="51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kontorsyd.se/l/projekt/12433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hyperlink" Target="https://www.skanesmiljomal.info/bedomningar-2024/begransad-klimatpaverkan-2024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fsk.se/energikontoretskane/projekt/aktuella-projekt/hf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hyperlink" Target="https://www.skanesmiljomal.info/bedomningar-2024/frisk-luft-202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skanesmiljomal.info/bedomningar-2024/giftfri-miljo-2024/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nesmiljomal.info/bedomningar-2024/skyddande-ozonskikt-2024/" TargetMode="External"/><Relationship Id="rId2" Type="http://schemas.openxmlformats.org/officeDocument/2006/relationships/hyperlink" Target="https://www.naturvardsverket.se/vagledning-och-stod/avfall/bygg--och-rivningsavfall/cfc-haltigt-byggisolermaterial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tveckling.skane.se/publikationer/publikationer/vatteneffektivisering-i-skanska-foreta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kanesmiljomal.info/bedomningar-2024/grundvatten-av-god-kvalitet-202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nesmiljomal.info/bedomningar-2024/myllrande-vatmarker-2024/" TargetMode="External"/><Relationship Id="rId2" Type="http://schemas.openxmlformats.org/officeDocument/2006/relationships/hyperlink" Target="https://vattenriket.kristianstad.se/land4climate/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skanesmiljomal.info/atgarder/hallbara-stader-och-samhallen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hyperlink" Target="https://www.skanesmiljomal.info/bedomningar-2024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nesmiljomal.info/atgarder/hitta-dina-atgarder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PNG"/><Relationship Id="rId3" Type="http://schemas.openxmlformats.org/officeDocument/2006/relationships/image" Target="../media/image9.gif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gif"/><Relationship Id="rId17" Type="http://schemas.openxmlformats.org/officeDocument/2006/relationships/image" Target="../media/image23.jpg"/><Relationship Id="rId2" Type="http://schemas.openxmlformats.org/officeDocument/2006/relationships/image" Target="../media/image8.jpg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gif"/><Relationship Id="rId14" Type="http://schemas.openxmlformats.org/officeDocument/2006/relationships/image" Target="../media/image20.jpg"/><Relationship Id="rId22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tskane.se/ett_mal_i_tag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hyperlink" Target="https://www.skanesmiljomal.info/bedomningar-2024/generationsmalet-202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6C9AE-DFFD-F7D6-8026-C60B1E47F3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Miljöläget </a:t>
            </a:r>
            <a:br>
              <a:rPr lang="sv-SE" dirty="0"/>
            </a:br>
            <a:r>
              <a:rPr lang="sv-SE" dirty="0"/>
              <a:t>i Skåne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F89180B-F933-0A2B-B7E8-DD01774524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Landskrona Miljöforum </a:t>
            </a:r>
          </a:p>
          <a:p>
            <a:r>
              <a:rPr lang="sv-SE" dirty="0"/>
              <a:t>2 september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2BF977E-2776-2070-C548-FC85F7D4B1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26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44F2A5A-3984-01A9-6382-2A302515D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2042809"/>
            <a:ext cx="6951174" cy="3958391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Transporter, jordbruk och industri dominerar växthusgasutsläppen i Skåne. </a:t>
            </a:r>
          </a:p>
          <a:p>
            <a:pPr marL="0" indent="0">
              <a:buNone/>
            </a:pPr>
            <a:r>
              <a:rPr lang="sv-SE" dirty="0"/>
              <a:t>Utsläppen minskade med 45 procent 1990–2022, främst tack vare halverade utsläpp från industrin och utfasning av fossil uppvärmning. </a:t>
            </a:r>
          </a:p>
          <a:p>
            <a:pPr marL="0" indent="0">
              <a:buNone/>
            </a:pPr>
            <a:r>
              <a:rPr lang="sv-SE" dirty="0"/>
              <a:t>Minskningstakten är för låg för att nå klimatmålen. Både skärpta nationella styrmedel och åtgärder på regional och lokal nivå behövs.</a:t>
            </a: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9861670F-D3AE-E7D8-75EC-FD123DDA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12" name="Platshållare för bild 11" descr="Nej">
            <a:extLst>
              <a:ext uri="{FF2B5EF4-FFF2-40B4-BE49-F238E27FC236}">
                <a16:creationId xmlns:a16="http://schemas.microsoft.com/office/drawing/2014/main" id="{27ACCBC0-2086-AF41-3378-0E51ED2EA63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/>
      </p:pic>
      <p:pic>
        <p:nvPicPr>
          <p:cNvPr id="14" name="Platshållare för bild 13" descr="Nedåtgående trend">
            <a:extLst>
              <a:ext uri="{FF2B5EF4-FFF2-40B4-BE49-F238E27FC236}">
                <a16:creationId xmlns:a16="http://schemas.microsoft.com/office/drawing/2014/main" id="{EAEE8563-61F3-DD23-8F46-E6E34DC2BDA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" b="313"/>
          <a:stretch/>
        </p:blipFill>
        <p:spPr/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C32A769-C7CF-C655-0535-0FBE23BC1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DCEF720-94BA-4EAD-B116-F5C16C0F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Begränsad klimatpåverkan, bedömning</a:t>
            </a:r>
          </a:p>
        </p:txBody>
      </p:sp>
    </p:spTree>
    <p:extLst>
      <p:ext uri="{BB962C8B-B14F-4D97-AF65-F5344CB8AC3E}">
        <p14:creationId xmlns:p14="http://schemas.microsoft.com/office/powerpoint/2010/main" val="19833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4196F19-288F-4F6C-5C27-DB8CF1FF55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pic>
        <p:nvPicPr>
          <p:cNvPr id="10" name="Bildobjekt 9" descr="Diagram över olika sektorers andel av utsläpp av växthusgaser i Skåne 2022">
            <a:extLst>
              <a:ext uri="{FF2B5EF4-FFF2-40B4-BE49-F238E27FC236}">
                <a16:creationId xmlns:a16="http://schemas.microsoft.com/office/drawing/2014/main" id="{5D9FCF3F-AEE0-6F36-2238-608901D8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66902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DF897E7-439B-61E3-3EFA-5C6D32ABD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170323"/>
            <a:ext cx="6954838" cy="383087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Energismarta Företag i Skåne (E!) består av två nätverk där 25 skånska företag utbyter erfarenheter av att minska sina energikostnader. </a:t>
            </a:r>
          </a:p>
          <a:p>
            <a:pPr marL="0" indent="0">
              <a:buNone/>
            </a:pPr>
            <a:r>
              <a:rPr lang="sv-SE" dirty="0"/>
              <a:t>Mål: reducera energianvändningen med 15 procent och drastiskt reducera användningen av fossila bränslen. </a:t>
            </a:r>
          </a:p>
          <a:p>
            <a:pPr marL="0" indent="0">
              <a:buNone/>
            </a:pPr>
            <a:r>
              <a:rPr lang="sv-SE" sz="1400" i="1" dirty="0"/>
              <a:t>E! drivs av Länsstyrelsen Skåne och Energikontoret Syd. </a:t>
            </a:r>
            <a:br>
              <a:rPr lang="sv-SE" sz="1400" i="1" dirty="0"/>
            </a:br>
            <a:r>
              <a:rPr lang="sv-SE" sz="1400" i="1" dirty="0"/>
              <a:t>Finansiering: Region Skåne/Länsstyrelsen Skåne/Energikontoret Syd.</a:t>
            </a:r>
          </a:p>
          <a:p>
            <a:pPr marL="0" indent="0">
              <a:buNone/>
            </a:pPr>
            <a:endParaRPr lang="sv-SE" sz="1400" i="1" dirty="0"/>
          </a:p>
          <a:p>
            <a:pPr marL="0" indent="0">
              <a:buNone/>
            </a:pPr>
            <a:r>
              <a:rPr lang="sv-SE" dirty="0">
                <a:hlinkClick r:id="rId3"/>
              </a:rPr>
              <a:t>Spara energi och pengar genom Energismarta Företag i Skåne! Energikontor Syd</a:t>
            </a:r>
            <a:endParaRPr lang="sv-SE" dirty="0"/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  <a:hlinkClick r:id="rId4"/>
              </a:rPr>
              <a:t>Begränsad klimatpåverkan, skanesmiljomal.info</a:t>
            </a:r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26AAE53B-E1D2-4F1E-5E52-8E8D5D7C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8" t="-113" b="25864"/>
          <a:stretch/>
        </p:blipFill>
        <p:spPr>
          <a:xfrm>
            <a:off x="7777163" y="1068637"/>
            <a:ext cx="4310062" cy="4450813"/>
          </a:xfr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766714-6F83-98D2-B3AD-09ADA20595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09768DB-C6A4-2B27-0B28-5A6ED8CD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Begränsad klimatpåverkan, åtgärdsexempel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D8BAA1F-DBB4-5A70-5E4A-3BAA51A871F1}"/>
              </a:ext>
            </a:extLst>
          </p:cNvPr>
          <p:cNvSpPr txBox="1"/>
          <p:nvPr/>
        </p:nvSpPr>
        <p:spPr>
          <a:xfrm rot="20647363">
            <a:off x="7435631" y="3708502"/>
            <a:ext cx="4631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highlight>
                  <a:srgbClr val="FFFF00"/>
                </a:highlight>
              </a:rPr>
              <a:t>Nya projekt på gång!</a:t>
            </a:r>
          </a:p>
          <a:p>
            <a:r>
              <a:rPr lang="sv-SE" sz="2400" dirty="0">
                <a:highlight>
                  <a:srgbClr val="FFFF00"/>
                </a:highlight>
              </a:rPr>
              <a:t>Intresserad? Kontakta </a:t>
            </a:r>
          </a:p>
          <a:p>
            <a:r>
              <a:rPr lang="sv-SE" sz="2400" dirty="0">
                <a:highlight>
                  <a:srgbClr val="FFFF00"/>
                </a:highlight>
              </a:rPr>
              <a:t>ingela.valeur@lansstyrelsen.se</a:t>
            </a:r>
          </a:p>
        </p:txBody>
      </p:sp>
    </p:spTree>
    <p:extLst>
      <p:ext uri="{BB962C8B-B14F-4D97-AF65-F5344CB8AC3E}">
        <p14:creationId xmlns:p14="http://schemas.microsoft.com/office/powerpoint/2010/main" val="164407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2EA2E24-FB05-95EB-C18A-77D59A1DA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1945532"/>
            <a:ext cx="6951174" cy="4055668"/>
          </a:xfrm>
        </p:spPr>
        <p:txBody>
          <a:bodyPr/>
          <a:lstStyle/>
          <a:p>
            <a:r>
              <a:rPr lang="sv-SE" dirty="0"/>
              <a:t>Flera av miljömålets preciseringar uppfylls och satsningar på klimatområdet bidrar till detta. </a:t>
            </a:r>
          </a:p>
          <a:p>
            <a:r>
              <a:rPr lang="sv-SE" dirty="0"/>
              <a:t>Ett undantag är marknära ozon, vilket kräver riktade åtgärder för att förhindra dess uppkomst. </a:t>
            </a:r>
          </a:p>
          <a:p>
            <a:r>
              <a:rPr lang="sv-SE" dirty="0"/>
              <a:t>Luften i Skåne </a:t>
            </a:r>
            <a:r>
              <a:rPr lang="sv-SE" b="1" dirty="0"/>
              <a:t>överskrider fortfarande WHO:s rekommendationer </a:t>
            </a:r>
            <a:r>
              <a:rPr lang="sv-SE" dirty="0"/>
              <a:t>gällande halter av PM2,5 och kvävedioxid. </a:t>
            </a:r>
          </a:p>
          <a:p>
            <a:r>
              <a:rPr lang="sv-SE" dirty="0"/>
              <a:t>Det finns fortfarande hälsorelaterade samhällsbesparingar att göra.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4C26B50E-6733-5D41-3731-59AD6935A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14" name="Platshållare för bild 13" descr="Nej">
            <a:extLst>
              <a:ext uri="{FF2B5EF4-FFF2-40B4-BE49-F238E27FC236}">
                <a16:creationId xmlns:a16="http://schemas.microsoft.com/office/drawing/2014/main" id="{C12855AF-5F8A-FBB4-20A2-125E9179F8A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latshållare för bild 15" descr="Neutral trend">
            <a:extLst>
              <a:ext uri="{FF2B5EF4-FFF2-40B4-BE49-F238E27FC236}">
                <a16:creationId xmlns:a16="http://schemas.microsoft.com/office/drawing/2014/main" id="{7CE043BB-7795-A01D-4879-E5F99333D0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>
            <a:fillRect/>
          </a:stretch>
        </p:blipFill>
        <p:spPr/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2B6D66C-E289-FB02-5D75-6162A5E47B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A023F99-F0E1-9EF4-82C3-D8170838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Frisk luft, bedömning</a:t>
            </a:r>
          </a:p>
        </p:txBody>
      </p:sp>
    </p:spTree>
    <p:extLst>
      <p:ext uri="{BB962C8B-B14F-4D97-AF65-F5344CB8AC3E}">
        <p14:creationId xmlns:p14="http://schemas.microsoft.com/office/powerpoint/2010/main" val="419588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1B9590C-0A49-3C99-1B24-6D9E0CF28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1663700"/>
            <a:ext cx="6954838" cy="4337500"/>
          </a:xfrm>
        </p:spPr>
        <p:txBody>
          <a:bodyPr/>
          <a:lstStyle/>
          <a:p>
            <a:pPr marL="0" indent="0">
              <a:buNone/>
            </a:pPr>
            <a:r>
              <a:rPr lang="sv-SE" b="1"/>
              <a:t>Hållbara företagsresor i Lund och Helsingborg</a:t>
            </a:r>
          </a:p>
          <a:p>
            <a:pPr marL="0" indent="0">
              <a:buNone/>
            </a:pPr>
            <a:r>
              <a:rPr lang="sv-SE"/>
              <a:t>Energikontoret Skåne, Lunds Universitet, Lunds kommun och Helsingborgs Stad genomför projektet HÅLLBARA FÖRETAGSRESOR 2.0.</a:t>
            </a:r>
          </a:p>
          <a:p>
            <a:pPr marL="0" indent="0">
              <a:buNone/>
            </a:pPr>
            <a:r>
              <a:rPr lang="sv-SE"/>
              <a:t>Projektets stöttar och coachar ett antal företag i Helsingborgs stad och Lunds kommun med att ställa om till att resa mer hållbart och öka andelen digitala möten.</a:t>
            </a:r>
          </a:p>
          <a:p>
            <a:pPr marL="0" indent="0">
              <a:buNone/>
            </a:pPr>
            <a:r>
              <a:rPr lang="sv-SE" sz="1400" i="1"/>
              <a:t>Finansiering: Energimyndigheten</a:t>
            </a:r>
          </a:p>
          <a:p>
            <a:pPr marL="0" indent="0">
              <a:buNone/>
            </a:pPr>
            <a:endParaRPr lang="sv-SE" sz="1400" i="1"/>
          </a:p>
          <a:p>
            <a:pPr marL="0" indent="0">
              <a:buNone/>
            </a:pPr>
            <a:r>
              <a:rPr lang="sv-SE">
                <a:hlinkClick r:id="rId3"/>
              </a:rPr>
              <a:t>Hållbara Företagsresor 2.0, Kommunförbundet Skåne</a:t>
            </a:r>
            <a:endParaRPr lang="sv-SE"/>
          </a:p>
          <a:p>
            <a:pPr marL="0" indent="0">
              <a:buNone/>
            </a:pPr>
            <a:r>
              <a:rPr lang="sv-SE">
                <a:sym typeface="Wingdings" panose="05000000000000000000" pitchFamily="2" charset="2"/>
                <a:hlinkClick r:id="rId4"/>
              </a:rPr>
              <a:t> Frisk luft, skanesmiljomal.info</a:t>
            </a:r>
            <a:endParaRPr lang="sv-SE" dirty="0"/>
          </a:p>
        </p:txBody>
      </p:sp>
      <p:pic>
        <p:nvPicPr>
          <p:cNvPr id="8" name="Platshållare för bild 7" descr="Skärmklipp från film om hållbara företagsresor">
            <a:extLst>
              <a:ext uri="{FF2B5EF4-FFF2-40B4-BE49-F238E27FC236}">
                <a16:creationId xmlns:a16="http://schemas.microsoft.com/office/drawing/2014/main" id="{D3FBA4C8-D74B-CA62-0B1B-5262DBD4F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r="17356"/>
          <a:stretch>
            <a:fillRect/>
          </a:stretch>
        </p:blipFill>
        <p:spPr/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C84427-F50F-D9E9-39E8-7755D43B6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5B2E653-BC93-029F-4FDE-8DF1FFE7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/>
              <a:t>Frisk luft, åtgärdsexempel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186140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F5E530-342C-4A74-1C7C-D9539954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1741251"/>
            <a:ext cx="6951174" cy="4259949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Skåne är ett län med intensivt jordbruk, stor andel livsmedelsindustri och kemisk industri och bitvis hög befolkningstäthet. </a:t>
            </a:r>
          </a:p>
          <a:p>
            <a:pPr marL="0" indent="0">
              <a:buNone/>
            </a:pPr>
            <a:r>
              <a:rPr lang="sv-SE" dirty="0"/>
              <a:t>Tillsyn över jordbruk och industri samt strategiska insatser gentemot allmänhetens beteendemönster är viktiga åtgärder. </a:t>
            </a:r>
          </a:p>
          <a:p>
            <a:pPr marL="0" indent="0">
              <a:buNone/>
            </a:pPr>
            <a:r>
              <a:rPr lang="sv-SE" dirty="0"/>
              <a:t>Dessutom krävs internationella och nationella överenskommelser, innovationer, och ett ambitiöst miljöarbete från alla aktörer i hela produktions- och konsumtionskedjan.</a:t>
            </a:r>
          </a:p>
        </p:txBody>
      </p:sp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61F67DCA-5234-64D3-6DDA-A36C22F11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14" name="Platshållare för bild 13" descr="Nej">
            <a:extLst>
              <a:ext uri="{FF2B5EF4-FFF2-40B4-BE49-F238E27FC236}">
                <a16:creationId xmlns:a16="http://schemas.microsoft.com/office/drawing/2014/main" id="{E044A4F9-2004-3173-AE4A-65D3E496216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latshållare för bild 11" descr="Oklar utveckling">
            <a:extLst>
              <a:ext uri="{FF2B5EF4-FFF2-40B4-BE49-F238E27FC236}">
                <a16:creationId xmlns:a16="http://schemas.microsoft.com/office/drawing/2014/main" id="{B2EB58ED-9009-E659-50C9-F3E84DB44E7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/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CE6BC0E-0475-5A22-082C-795A71E394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D6F033B2-ED60-88F2-D76D-EBDD2F0F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Giftfri miljö, bedömning</a:t>
            </a:r>
          </a:p>
        </p:txBody>
      </p:sp>
    </p:spTree>
    <p:extLst>
      <p:ext uri="{BB962C8B-B14F-4D97-AF65-F5344CB8AC3E}">
        <p14:creationId xmlns:p14="http://schemas.microsoft.com/office/powerpoint/2010/main" val="66953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D986A57-E741-02F3-44E7-204F7DBD5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280300"/>
            <a:ext cx="6954838" cy="37209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Bättre kemikaliehantering vid massage och klippning i Klippan, Perstorp, Svalöv och Örkelljunga</a:t>
            </a:r>
          </a:p>
          <a:p>
            <a:pPr marL="0" indent="0">
              <a:buNone/>
            </a:pPr>
            <a:r>
              <a:rPr lang="sv-SE" dirty="0"/>
              <a:t>Söderåsens Miljöförbund har fokuserat sin tillsyn på kemikaliehantering och kemikalieregistrering bland till exempel frisörsalonger och massagesalonger.</a:t>
            </a:r>
          </a:p>
          <a:p>
            <a:pPr marL="0" indent="0">
              <a:buNone/>
            </a:pPr>
            <a:r>
              <a:rPr lang="sv-SE" dirty="0"/>
              <a:t>Företagen får bättre koll på vad de har för kemikalier och vad dessa kemikalier har för egenskaper. Förhoppningen är att de i förlängningen väljer mildare kemikalier.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  <a:hlinkClick r:id="rId2"/>
              </a:rPr>
              <a:t> Giftfri miljö, skanesmiljomal.info</a:t>
            </a:r>
            <a:endParaRPr lang="sv-SE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4BE1802F-0825-7F62-1086-7D6F742B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4806" t="-113" r="18464" b="113"/>
          <a:stretch/>
        </p:blipFill>
        <p:spPr>
          <a:xfrm>
            <a:off x="7881938" y="1"/>
            <a:ext cx="4310062" cy="5994400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1D0679C-7947-243B-53BE-7D70E8B26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A85E6B6-03C2-D6B4-D599-110DAF96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Giftfri miljö, åtgärdsexempel</a:t>
            </a:r>
          </a:p>
        </p:txBody>
      </p:sp>
    </p:spTree>
    <p:extLst>
      <p:ext uri="{BB962C8B-B14F-4D97-AF65-F5344CB8AC3E}">
        <p14:creationId xmlns:p14="http://schemas.microsoft.com/office/powerpoint/2010/main" val="99648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656E007-477C-C60C-C5BC-DDFDB3C9B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Vid mitten av 1900-talet började ämnen som har en nedbrytande effekt på ozonskiktet att tillverkas och släppas ut. </a:t>
            </a:r>
          </a:p>
          <a:p>
            <a:r>
              <a:rPr lang="sv-SE" dirty="0"/>
              <a:t>Tack vare internationellt arbete och effektiv reglering genom lagstiftning finns tecken på att ozonskiktet börjar återhämta sig. </a:t>
            </a:r>
          </a:p>
          <a:p>
            <a:r>
              <a:rPr lang="sv-SE" dirty="0"/>
              <a:t>En säkerställd återväxt väntas först under 2030-talet.</a:t>
            </a:r>
          </a:p>
        </p:txBody>
      </p:sp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36CEB05F-EE5C-2F8E-D3A1-C432854C7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13" name="Platshållare för bild 12" descr="Ja">
            <a:extLst>
              <a:ext uri="{FF2B5EF4-FFF2-40B4-BE49-F238E27FC236}">
                <a16:creationId xmlns:a16="http://schemas.microsoft.com/office/drawing/2014/main" id="{A50CF29D-B8FD-E50B-C6F2-306A702BD9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latshållare för bild 14" descr="Neutral utveckling">
            <a:extLst>
              <a:ext uri="{FF2B5EF4-FFF2-40B4-BE49-F238E27FC236}">
                <a16:creationId xmlns:a16="http://schemas.microsoft.com/office/drawing/2014/main" id="{1144ACAF-A6A9-391A-42C3-857B28A3B91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>
            <a:fillRect/>
          </a:stretch>
        </p:blipFill>
        <p:spPr/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08DC654-B17C-00D1-27CE-80FEE5DCE2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02412FB-3932-32D0-FB4C-4D7FFC56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Skyddande ozonskikt, bedömning</a:t>
            </a:r>
          </a:p>
        </p:txBody>
      </p:sp>
    </p:spTree>
    <p:extLst>
      <p:ext uri="{BB962C8B-B14F-4D97-AF65-F5344CB8AC3E}">
        <p14:creationId xmlns:p14="http://schemas.microsoft.com/office/powerpoint/2010/main" val="619116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A826202-86F3-FB65-E103-A259C3734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071171"/>
            <a:ext cx="8771156" cy="3930029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Ozonskadande ämnen finns kvar i bland annat isolering</a:t>
            </a:r>
          </a:p>
          <a:p>
            <a:pPr marL="0" indent="0">
              <a:buNone/>
            </a:pPr>
            <a:r>
              <a:rPr lang="sv-SE" dirty="0"/>
              <a:t>Bygg- och rivningsföretag har skyldighet att se till att isolermaterial med ozonnedbrytande ämnen hanteras och omhändertas på rätt sätt.</a:t>
            </a:r>
          </a:p>
          <a:p>
            <a:pPr marL="0" indent="0">
              <a:buNone/>
            </a:pPr>
            <a:r>
              <a:rPr lang="sv-SE" dirty="0"/>
              <a:t>90 procent av </a:t>
            </a:r>
            <a:r>
              <a:rPr lang="sv-SE" dirty="0" err="1"/>
              <a:t>klorflourkarboner</a:t>
            </a:r>
            <a:r>
              <a:rPr lang="sv-SE" dirty="0"/>
              <a:t> (CFC) i byggisolering omhändertas inte vid återvinning. </a:t>
            </a:r>
          </a:p>
          <a:p>
            <a:pPr marL="0" indent="0">
              <a:buNone/>
            </a:pPr>
            <a:r>
              <a:rPr lang="sv-SE" b="1" dirty="0"/>
              <a:t>Riktad information till företag i bygg-, rivnings- och avfallsbranschen i Skåne </a:t>
            </a:r>
            <a:r>
              <a:rPr lang="sv-SE" dirty="0"/>
              <a:t>skulle öka medvetenheten.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>
                <a:hlinkClick r:id="rId2"/>
              </a:rPr>
              <a:t>Naturvårdsverkets vägledning om CFC-haltigt byggisolermaterial</a:t>
            </a:r>
            <a:endParaRPr lang="sv-SE" dirty="0"/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  <a:hlinkClick r:id="rId3"/>
              </a:rPr>
              <a:t> Skyddande ozonskikt, skanesmiljomal.info</a:t>
            </a:r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710D22CB-7DF7-07DF-044A-CD8394E87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33334" r="54386" b="-189"/>
          <a:stretch/>
        </p:blipFill>
        <p:spPr>
          <a:xfrm>
            <a:off x="8915112" y="3550842"/>
            <a:ext cx="2366159" cy="2516460"/>
          </a:xfr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24DF08-61E3-F3C8-E20B-4C73B4A4A7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8E57920-2755-E7BA-6696-5986056F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Skyddande ozonskikt, åtgärdsexempel</a:t>
            </a:r>
          </a:p>
        </p:txBody>
      </p:sp>
    </p:spTree>
    <p:extLst>
      <p:ext uri="{BB962C8B-B14F-4D97-AF65-F5344CB8AC3E}">
        <p14:creationId xmlns:p14="http://schemas.microsoft.com/office/powerpoint/2010/main" val="106196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99A7AB6-1E38-C31B-D06D-8DF7D71AA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Tillgången till grundvatten är generellt sett god i Skåne.</a:t>
            </a:r>
          </a:p>
          <a:p>
            <a:r>
              <a:rPr lang="sv-SE" dirty="0"/>
              <a:t>Vattnets kvalitet påverkas negativt av en rad olika verksamheter.</a:t>
            </a:r>
          </a:p>
          <a:p>
            <a:r>
              <a:rPr lang="sv-SE" dirty="0"/>
              <a:t>I vissa områden råder konkurrens om vattnet. </a:t>
            </a:r>
          </a:p>
          <a:p>
            <a:pPr marL="0" indent="0">
              <a:buNone/>
            </a:pPr>
            <a:r>
              <a:rPr lang="sv-SE" dirty="0"/>
              <a:t>Regeringens dricksvattensatsning under 2018–2024 har lett till ett förstärkt åtgärdsarbete för att skydda de allmänna dricksvattentillgångarna. Åtgärderna behöver fortsätta och förstärkas om målet ska nås till 2030.</a:t>
            </a:r>
          </a:p>
        </p:txBody>
      </p:sp>
      <p:pic>
        <p:nvPicPr>
          <p:cNvPr id="16" name="Platshållare för bild 15">
            <a:extLst>
              <a:ext uri="{FF2B5EF4-FFF2-40B4-BE49-F238E27FC236}">
                <a16:creationId xmlns:a16="http://schemas.microsoft.com/office/drawing/2014/main" id="{28D29269-5782-F597-3394-08C2CD34E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14" name="Platshållare för bild 13" descr="Nej">
            <a:extLst>
              <a:ext uri="{FF2B5EF4-FFF2-40B4-BE49-F238E27FC236}">
                <a16:creationId xmlns:a16="http://schemas.microsoft.com/office/drawing/2014/main" id="{74FE9A90-1CF0-8A68-4F86-6E9066BE40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latshållare för bild 11" descr="Neutral utveckling">
            <a:extLst>
              <a:ext uri="{FF2B5EF4-FFF2-40B4-BE49-F238E27FC236}">
                <a16:creationId xmlns:a16="http://schemas.microsoft.com/office/drawing/2014/main" id="{4E74C669-6470-90BB-11E8-7ACC95D3E26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>
            <a:fillRect/>
          </a:stretch>
        </p:blipFill>
        <p:spPr/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002E0CF-804D-8590-A5F6-09C1AE2E86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68D61D3-2692-8EAF-E038-A2CFC5EF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Grundvatten av god kvalitet, bedömning</a:t>
            </a:r>
          </a:p>
        </p:txBody>
      </p:sp>
    </p:spTree>
    <p:extLst>
      <p:ext uri="{BB962C8B-B14F-4D97-AF65-F5344CB8AC3E}">
        <p14:creationId xmlns:p14="http://schemas.microsoft.com/office/powerpoint/2010/main" val="205768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objekt 1" descr="Organisationschema för Länsstyrelsen Skåne">
            <a:extLst>
              <a:ext uri="{FF2B5EF4-FFF2-40B4-BE49-F238E27FC236}">
                <a16:creationId xmlns:a16="http://schemas.microsoft.com/office/drawing/2014/main" id="{3C64DB1A-C477-155B-B3A2-1B300143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354" y="68263"/>
            <a:ext cx="11949291" cy="6721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263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4A82F95F-02A5-4748-3F02-2D92C7F1B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049137"/>
            <a:ext cx="6954837" cy="3952063"/>
          </a:xfrm>
        </p:spPr>
        <p:txBody>
          <a:bodyPr/>
          <a:lstStyle/>
          <a:p>
            <a:pPr marL="0" indent="0">
              <a:buNone/>
            </a:pPr>
            <a:r>
              <a:rPr lang="sv-SE" sz="1800" b="1" dirty="0"/>
              <a:t>Spridning av resultat om vatteneffektivisering</a:t>
            </a:r>
          </a:p>
          <a:p>
            <a:pPr marL="0" indent="0">
              <a:buNone/>
            </a:pPr>
            <a:r>
              <a:rPr lang="sv-SE" sz="1800" dirty="0"/>
              <a:t>Klimatförändringarna gör att tillgången på vatten fortsätter att minska på många platser, inte minst i Skåne. Vi behöver alla hushålla med våra gemensamma vattenresurser.</a:t>
            </a:r>
          </a:p>
          <a:p>
            <a:pPr marL="0" indent="0">
              <a:buNone/>
            </a:pPr>
            <a:r>
              <a:rPr lang="sv-SE" sz="1800" dirty="0"/>
              <a:t>Region Skåne och RISE (Research </a:t>
            </a:r>
            <a:r>
              <a:rPr lang="sv-SE" sz="1800" dirty="0" err="1"/>
              <a:t>Institutes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Sweden) har gjort en studie om hur vatteneffektivisering kan genomföras i skånska företag. Rapporten innehåller bland annat en metod för vattenkartläggning som tagits fram och testats på Skånemejerier. </a:t>
            </a:r>
          </a:p>
          <a:p>
            <a:pPr marL="0" indent="0">
              <a:buNone/>
            </a:pPr>
            <a:endParaRPr lang="sv-SE" sz="1800" i="1" dirty="0"/>
          </a:p>
          <a:p>
            <a:pPr marL="0" indent="0">
              <a:buNone/>
            </a:pPr>
            <a:r>
              <a:rPr lang="sv-SE" sz="1800" dirty="0">
                <a:hlinkClick r:id="rId3"/>
              </a:rPr>
              <a:t>Vatteneffektivisering i skånska företag, Region Skåne</a:t>
            </a:r>
            <a:endParaRPr lang="sv-SE" sz="1800" dirty="0"/>
          </a:p>
          <a:p>
            <a:pPr marL="0" indent="0">
              <a:buNone/>
            </a:pPr>
            <a:r>
              <a:rPr lang="sv-SE" sz="1800" dirty="0">
                <a:sym typeface="Wingdings" panose="05000000000000000000" pitchFamily="2" charset="2"/>
                <a:hlinkClick r:id="rId4"/>
              </a:rPr>
              <a:t> Grundvatten av god kvalitet, skanesmiljomal.info</a:t>
            </a:r>
            <a:endParaRPr lang="sv-SE" sz="1800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E2218D0-D074-4212-06EC-9FD4CDB2C0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81938" y="2137272"/>
            <a:ext cx="3375025" cy="2644048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sv-SE" i="1" dirty="0">
                <a:solidFill>
                  <a:schemeClr val="bg1"/>
                </a:solidFill>
              </a:rPr>
              <a:t>En vattenkartläggning görs för att förstå nuläget kring en verksamhets vattenanvändning, med målet att ta fram åtgärdsförslag för att minska användningen.</a:t>
            </a:r>
          </a:p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12094F1-5606-B379-1041-A302BC5B8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B13191D-B117-B691-A87B-72F62376F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Grundvatten av god kvalitet, åtgärdsexempel</a:t>
            </a:r>
          </a:p>
        </p:txBody>
      </p:sp>
    </p:spTree>
    <p:extLst>
      <p:ext uri="{BB962C8B-B14F-4D97-AF65-F5344CB8AC3E}">
        <p14:creationId xmlns:p14="http://schemas.microsoft.com/office/powerpoint/2010/main" val="2378117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4B1C023-B7E0-3A2F-BE89-5700DDE36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2147977"/>
            <a:ext cx="6951174" cy="3853223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Många insatser görs både för att anlägga nya våtmarker och för att skydda, restaurera och sköta de våtmarker vi har.</a:t>
            </a:r>
          </a:p>
          <a:p>
            <a:pPr marL="0" indent="0">
              <a:buNone/>
            </a:pPr>
            <a:r>
              <a:rPr lang="sv-SE" dirty="0"/>
              <a:t>Samtidigt fortsätter våtmarker att påverkas negativt av dikesrensningar, övergödning och utebliven hävd. </a:t>
            </a:r>
          </a:p>
          <a:p>
            <a:pPr marL="0" indent="0">
              <a:buNone/>
            </a:pPr>
            <a:r>
              <a:rPr lang="sv-SE" dirty="0"/>
              <a:t>Klimatförändringarna medför ytterligare utmaningar (sänkta grundvattennivåer, snabbare igenväxning och etablering av nya </a:t>
            </a:r>
            <a:r>
              <a:rPr lang="sv-SE" dirty="0" err="1"/>
              <a:t>invasiva</a:t>
            </a:r>
            <a:r>
              <a:rPr lang="sv-SE" dirty="0"/>
              <a:t> arter). </a:t>
            </a:r>
          </a:p>
          <a:p>
            <a:pPr marL="0" indent="0">
              <a:buNone/>
            </a:pPr>
            <a:r>
              <a:rPr lang="sv-SE" dirty="0"/>
              <a:t>Våtmarkssatsningen har blivit permanent men vi tvingas dra ner på löpande skötsel.</a:t>
            </a:r>
          </a:p>
        </p:txBody>
      </p:sp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6B58C3C2-048E-C2EC-9211-B811103DB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13" name="Platshållare för bild 12" descr="Nej">
            <a:extLst>
              <a:ext uri="{FF2B5EF4-FFF2-40B4-BE49-F238E27FC236}">
                <a16:creationId xmlns:a16="http://schemas.microsoft.com/office/drawing/2014/main" id="{D6AFE052-1B50-3428-7FBA-B25FF24B375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latshållare för bild 14" descr="Neutral utveckling">
            <a:extLst>
              <a:ext uri="{FF2B5EF4-FFF2-40B4-BE49-F238E27FC236}">
                <a16:creationId xmlns:a16="http://schemas.microsoft.com/office/drawing/2014/main" id="{57E9BAB4-92C8-0D98-ED2B-A95E9F22BE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5"/>
          <a:stretch>
            <a:fillRect/>
          </a:stretch>
        </p:blipFill>
        <p:spPr/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E8DFC63-6ABA-D9AC-EAA8-6090CDB1C1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6425F68-BAE9-EE15-9115-3ABAEBF2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Myllrande våtmarker, bedömning</a:t>
            </a:r>
          </a:p>
        </p:txBody>
      </p:sp>
    </p:spTree>
    <p:extLst>
      <p:ext uri="{BB962C8B-B14F-4D97-AF65-F5344CB8AC3E}">
        <p14:creationId xmlns:p14="http://schemas.microsoft.com/office/powerpoint/2010/main" val="1885560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87F376C-127E-4FEE-E763-E9E4F4A02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1561381"/>
            <a:ext cx="10440000" cy="4439819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Land4Climate: Projektsamarbete Skåne-Halland-Själland om </a:t>
            </a:r>
            <a:r>
              <a:rPr lang="sv-SE" b="1" dirty="0" err="1"/>
              <a:t>återvätning</a:t>
            </a:r>
            <a:endParaRPr lang="sv-SE" b="1" dirty="0"/>
          </a:p>
          <a:p>
            <a:pPr marL="0" indent="0">
              <a:buNone/>
            </a:pPr>
            <a:r>
              <a:rPr lang="sv-SE" dirty="0"/>
              <a:t>Målsättningen är att </a:t>
            </a:r>
          </a:p>
          <a:p>
            <a:r>
              <a:rPr lang="sv-SE" dirty="0" err="1"/>
              <a:t>återväta</a:t>
            </a:r>
            <a:r>
              <a:rPr lang="sv-SE" dirty="0"/>
              <a:t> mer torvmark genom att öka kunskap och kompetens bland deltagarna, </a:t>
            </a:r>
          </a:p>
          <a:p>
            <a:r>
              <a:rPr lang="sv-SE" dirty="0"/>
              <a:t>skapa multifunktionella lösningar som är bra för klimatanpassning, </a:t>
            </a:r>
          </a:p>
          <a:p>
            <a:r>
              <a:rPr lang="sv-SE" dirty="0"/>
              <a:t>minska utsläppen växthusgaser och </a:t>
            </a:r>
          </a:p>
          <a:p>
            <a:r>
              <a:rPr lang="sv-SE" dirty="0"/>
              <a:t>gynna biologisk mångfald. </a:t>
            </a:r>
          </a:p>
          <a:p>
            <a:r>
              <a:rPr lang="sv-SE" dirty="0"/>
              <a:t>Det kommer även att undersökas om solceller kan placeras på </a:t>
            </a:r>
            <a:r>
              <a:rPr lang="sv-SE" dirty="0" err="1"/>
              <a:t>återvätt</a:t>
            </a:r>
            <a:r>
              <a:rPr lang="sv-SE" dirty="0"/>
              <a:t> torvmark.</a:t>
            </a:r>
          </a:p>
          <a:p>
            <a:pPr marL="0" indent="0">
              <a:buNone/>
            </a:pPr>
            <a:r>
              <a:rPr lang="sv-SE" sz="1400" i="1" dirty="0"/>
              <a:t>Vattenriket i Kristianstad, Sveriges lantbruksuniversitet, Skogsstyrelsen, Hässleholms kommun, Lunds kommun, Osby kommun, </a:t>
            </a:r>
            <a:r>
              <a:rPr lang="sv-SE" sz="1400" i="1" dirty="0" err="1"/>
              <a:t>Segeåns</a:t>
            </a:r>
            <a:r>
              <a:rPr lang="sv-SE" sz="1400" i="1" dirty="0"/>
              <a:t> vattenråd och ytterligare 10 andra aktörer i Halland och Själland har beviljats projektmedel från </a:t>
            </a:r>
            <a:r>
              <a:rPr lang="sv-SE" sz="1400" i="1" dirty="0" err="1"/>
              <a:t>Interreg</a:t>
            </a:r>
            <a:r>
              <a:rPr lang="sv-SE" sz="1400" i="1" dirty="0"/>
              <a:t> för projektet Land 4 </a:t>
            </a:r>
            <a:r>
              <a:rPr lang="sv-SE" sz="1400" i="1" dirty="0" err="1"/>
              <a:t>Climate</a:t>
            </a:r>
            <a:r>
              <a:rPr lang="sv-SE" sz="1400" i="1" dirty="0"/>
              <a:t>. Projektet pågår mellan 2024 och 2027. </a:t>
            </a:r>
          </a:p>
          <a:p>
            <a:pPr marL="0" indent="0">
              <a:buNone/>
            </a:pPr>
            <a:r>
              <a:rPr lang="sv-SE" dirty="0">
                <a:hlinkClick r:id="rId2"/>
              </a:rPr>
              <a:t>Land4Climate, Biosfärområde Kristianstads Vattenrike</a:t>
            </a:r>
            <a:endParaRPr lang="sv-SE" dirty="0"/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  <a:hlinkClick r:id="rId3"/>
              </a:rPr>
              <a:t> Myllrande våtmarker, skanesmiljomal.info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B5246E9-9E9F-CFEA-4B5D-29C233904C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A8D13C3-6586-FBEE-B5AB-90F7F376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440000" cy="685081"/>
          </a:xfrm>
        </p:spPr>
        <p:txBody>
          <a:bodyPr/>
          <a:lstStyle/>
          <a:p>
            <a:r>
              <a:rPr lang="sv-SE" sz="4000" dirty="0"/>
              <a:t>Myllrande våtmarker, åtgärdsexempel</a:t>
            </a:r>
          </a:p>
        </p:txBody>
      </p:sp>
    </p:spTree>
    <p:extLst>
      <p:ext uri="{BB962C8B-B14F-4D97-AF65-F5344CB8AC3E}">
        <p14:creationId xmlns:p14="http://schemas.microsoft.com/office/powerpoint/2010/main" val="318508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2ACAD56-C0E8-35C4-08CE-9D6A25CD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1160676"/>
          </a:xfrm>
        </p:spPr>
        <p:txBody>
          <a:bodyPr/>
          <a:lstStyle/>
          <a:p>
            <a:r>
              <a:rPr lang="sv-SE" sz="4000" dirty="0"/>
              <a:t>Tillsammans för ett hållbart Skåne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C225278-B597-9B6D-4AEF-CF4349D5B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031970"/>
            <a:ext cx="6954837" cy="396923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Programperiod: 2022-2025</a:t>
            </a:r>
          </a:p>
          <a:p>
            <a:pPr marL="0" indent="0">
              <a:buNone/>
            </a:pPr>
            <a:r>
              <a:rPr lang="sv-SE" dirty="0"/>
              <a:t>62 åtgärder</a:t>
            </a:r>
          </a:p>
          <a:p>
            <a:pPr marL="0" indent="0">
              <a:buNone/>
            </a:pPr>
            <a:r>
              <a:rPr lang="sv-SE" dirty="0"/>
              <a:t>Fyra prioriterade områden: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D43966E-C759-7FBC-5A7E-C0E4C0D8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92359B0-19EA-14FE-B8F4-D47CE36CE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pic>
        <p:nvPicPr>
          <p:cNvPr id="6" name="Platshållare för bild 21" descr="Rapportomslag Tillsammans för ett hållbart Skåne">
            <a:extLst>
              <a:ext uri="{FF2B5EF4-FFF2-40B4-BE49-F238E27FC236}">
                <a16:creationId xmlns:a16="http://schemas.microsoft.com/office/drawing/2014/main" id="{BE7A6737-A5EE-D2E5-A8F7-5C3514A9C8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1631">
            <a:off x="8401592" y="866775"/>
            <a:ext cx="3297237" cy="4668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objekt 6" descr="Framsida kortversion av åtgärdsprogram">
            <a:extLst>
              <a:ext uri="{FF2B5EF4-FFF2-40B4-BE49-F238E27FC236}">
                <a16:creationId xmlns:a16="http://schemas.microsoft.com/office/drawing/2014/main" id="{C05A9970-AA43-E11C-DD64-0FADC9BBA9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3672">
            <a:off x="6438433" y="2001241"/>
            <a:ext cx="2687087" cy="380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objekt 15" descr="De fyra prioriterade områdena: &#10;Hållbara städer och samhällen&#10;Hållbar mark- och vattenanvändning&#10;Hållbar livsmedelsförsörjning&#10;Hållbar konsumtion och produktion">
            <a:extLst>
              <a:ext uri="{FF2B5EF4-FFF2-40B4-BE49-F238E27FC236}">
                <a16:creationId xmlns:a16="http://schemas.microsoft.com/office/drawing/2014/main" id="{F43D8A1B-E3F5-7BC7-8E83-D16546142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95" y="3429000"/>
            <a:ext cx="4720398" cy="23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4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7B8C806-CD3B-73AE-5DBC-4087EFFF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421652"/>
            <a:ext cx="6954838" cy="2866339"/>
          </a:xfrm>
        </p:spPr>
        <p:txBody>
          <a:bodyPr/>
          <a:lstStyle/>
          <a:p>
            <a:r>
              <a:rPr lang="sv-SE" sz="2200" dirty="0"/>
              <a:t>Vi förlänger programtiden tills vidare </a:t>
            </a:r>
          </a:p>
          <a:p>
            <a:r>
              <a:rPr lang="sv-SE" sz="2200" dirty="0"/>
              <a:t>Vi jobbar med löpande aktualisering nu och framåt</a:t>
            </a:r>
          </a:p>
          <a:p>
            <a:r>
              <a:rPr lang="sv-SE" sz="2200" dirty="0"/>
              <a:t>Beslut om förlängning tas i höst</a:t>
            </a:r>
          </a:p>
          <a:p>
            <a:r>
              <a:rPr lang="sv-SE" sz="2200" dirty="0"/>
              <a:t>Förändringar på skanesmiljomal.info</a:t>
            </a:r>
          </a:p>
        </p:txBody>
      </p:sp>
      <p:pic>
        <p:nvPicPr>
          <p:cNvPr id="7" name="Platshållare för bild 6" descr="Rapportomslag Tillsammans för ett hållbart Skåne">
            <a:extLst>
              <a:ext uri="{FF2B5EF4-FFF2-40B4-BE49-F238E27FC236}">
                <a16:creationId xmlns:a16="http://schemas.microsoft.com/office/drawing/2014/main" id="{4C8B0372-BE3E-92DD-C367-E86C105A24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" b="801"/>
          <a:stretch/>
        </p:blipFill>
        <p:spPr>
          <a:xfrm>
            <a:off x="7881938" y="18"/>
            <a:ext cx="4310062" cy="5994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2615BAF-166F-BD89-F869-9482F19729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2325" y="266902"/>
            <a:ext cx="6785208" cy="406367"/>
          </a:xfrm>
        </p:spPr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en-US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648FA46-804A-D388-AA26-C5424F94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4045" cy="777009"/>
          </a:xfrm>
        </p:spPr>
        <p:txBody>
          <a:bodyPr anchor="t">
            <a:noAutofit/>
          </a:bodyPr>
          <a:lstStyle/>
          <a:p>
            <a:r>
              <a:rPr lang="sv-SE" sz="4000" dirty="0"/>
              <a:t>Tillsammans för ett hållbart Skåne – efter 2025</a:t>
            </a:r>
          </a:p>
        </p:txBody>
      </p:sp>
    </p:spTree>
    <p:extLst>
      <p:ext uri="{BB962C8B-B14F-4D97-AF65-F5344CB8AC3E}">
        <p14:creationId xmlns:p14="http://schemas.microsoft.com/office/powerpoint/2010/main" val="275742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tshållare för bild 14" descr="Skärmklipp från skanesmiljomal.info">
            <a:hlinkClick r:id="rId2"/>
            <a:extLst>
              <a:ext uri="{FF2B5EF4-FFF2-40B4-BE49-F238E27FC236}">
                <a16:creationId xmlns:a16="http://schemas.microsoft.com/office/drawing/2014/main" id="{CEC8E38F-649F-FC08-5474-DDF1A4EFC0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502" b="2502"/>
          <a:stretch/>
        </p:blipFill>
        <p:spPr>
          <a:xfrm>
            <a:off x="7902035" y="470085"/>
            <a:ext cx="3375025" cy="511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C86CCDA-B512-246A-F708-BDC96C666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C71303F-5805-073D-58C4-14290A8E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www.skanesmiljomal.info</a:t>
            </a:r>
          </a:p>
        </p:txBody>
      </p:sp>
      <p:pic>
        <p:nvPicPr>
          <p:cNvPr id="23" name="Platshållare för innehåll 22" descr="Skärmklipp från skanesmiljomal.info">
            <a:hlinkClick r:id="rId4"/>
            <a:extLst>
              <a:ext uri="{FF2B5EF4-FFF2-40B4-BE49-F238E27FC236}">
                <a16:creationId xmlns:a16="http://schemas.microsoft.com/office/drawing/2014/main" id="{63188CD3-CFE1-E8DC-572E-60BF59A37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2325" y="1588686"/>
            <a:ext cx="6404152" cy="4393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8499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Skärmklipp från sidan Hitta dina åtgärder på skanesmiljomal.info">
            <a:extLst>
              <a:ext uri="{FF2B5EF4-FFF2-40B4-BE49-F238E27FC236}">
                <a16:creationId xmlns:a16="http://schemas.microsoft.com/office/drawing/2014/main" id="{22AD15AA-0AF9-9E4A-BE46-4A52E7C2A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325" y="1993272"/>
            <a:ext cx="6552093" cy="4001128"/>
          </a:xfr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0985F4-EACE-933B-36F8-171EB83538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FCAD23-8C68-13DC-F14D-0663A5741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A087AB2-F4CE-A654-FAE5-FA3BBF1A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Hitta dina åtgärder!</a:t>
            </a:r>
            <a:br>
              <a:rPr lang="sv-SE" dirty="0"/>
            </a:br>
            <a:r>
              <a:rPr lang="sv-SE" sz="2000" dirty="0">
                <a:hlinkClick r:id="rId3"/>
              </a:rPr>
              <a:t>www.skanesmiljomal.info/atgarder/hitta-dina-atgarder</a:t>
            </a:r>
            <a:endParaRPr lang="sv-SE" dirty="0"/>
          </a:p>
        </p:txBody>
      </p:sp>
      <p:pic>
        <p:nvPicPr>
          <p:cNvPr id="11" name="Bildobjekt 10" descr="Skärmklipp med åtgärder från skanesmiljomal.info">
            <a:extLst>
              <a:ext uri="{FF2B5EF4-FFF2-40B4-BE49-F238E27FC236}">
                <a16:creationId xmlns:a16="http://schemas.microsoft.com/office/drawing/2014/main" id="{CDBD7FA5-63F2-A80D-89DF-8257301BD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357" y="15875"/>
            <a:ext cx="3410185" cy="59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7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C4024D0-7D1E-441F-B3B9-50E4FE05A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049137"/>
            <a:ext cx="5214938" cy="3952063"/>
          </a:xfrm>
        </p:spPr>
        <p:txBody>
          <a:bodyPr>
            <a:normAutofit lnSpcReduction="10000"/>
          </a:bodyPr>
          <a:lstStyle/>
          <a:p>
            <a:r>
              <a:rPr lang="sv-SE" sz="2400" dirty="0"/>
              <a:t>Hur vill ni bidra till en bra samhällsomställning i Skåne?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Vad ser ni för strategiska utmaningar? Hur kan ni bidra till att lösa dessa?</a:t>
            </a:r>
          </a:p>
          <a:p>
            <a:pPr lvl="1"/>
            <a:endParaRPr lang="sv-SE" sz="2000" dirty="0"/>
          </a:p>
          <a:p>
            <a:pPr marL="257175" lvl="1" indent="0">
              <a:buNone/>
            </a:pPr>
            <a:r>
              <a:rPr lang="sv-SE" sz="2000" dirty="0" err="1"/>
              <a:t>Mentikod</a:t>
            </a:r>
            <a:r>
              <a:rPr lang="sv-SE" sz="2000" dirty="0"/>
              <a:t>: </a:t>
            </a:r>
            <a:r>
              <a:rPr lang="sv-SE" sz="2800" b="1" dirty="0"/>
              <a:t>8463 9795</a:t>
            </a:r>
          </a:p>
          <a:p>
            <a:pPr marL="257175" lvl="1" indent="0">
              <a:buNone/>
            </a:pPr>
            <a:r>
              <a:rPr lang="sv-SE" sz="2000" b="1" dirty="0"/>
              <a:t>www.menti.com</a:t>
            </a:r>
            <a:endParaRPr lang="sv-SE" sz="20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5C8E571-3D4C-A666-325B-5CBAEA79F2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2325" y="266902"/>
            <a:ext cx="6785208" cy="406367"/>
          </a:xfrm>
        </p:spPr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en-US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F5876C2-E0CC-9CDA-AD6C-9F8BC9A7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784415" cy="1404000"/>
          </a:xfrm>
        </p:spPr>
        <p:txBody>
          <a:bodyPr anchor="t">
            <a:normAutofit fontScale="90000"/>
          </a:bodyPr>
          <a:lstStyle/>
          <a:p>
            <a:r>
              <a:rPr lang="sv-SE" dirty="0"/>
              <a:t>Aktualisering åtgärder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DE9D0E5-7B5F-B430-24B3-5084EFB9A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92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3CBF0E-8F5E-DE87-5C68-7A506B155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02C3F0D-C8E8-1FE0-B4CE-981103252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000" dirty="0"/>
              <a:t>susanne.aberg@lansstyrelsen.se</a:t>
            </a:r>
          </a:p>
          <a:p>
            <a:r>
              <a:rPr lang="sv-SE" sz="2000" dirty="0"/>
              <a:t>www.skanesmiljomal.info</a:t>
            </a:r>
          </a:p>
        </p:txBody>
      </p:sp>
    </p:spTree>
    <p:extLst>
      <p:ext uri="{BB962C8B-B14F-4D97-AF65-F5344CB8AC3E}">
        <p14:creationId xmlns:p14="http://schemas.microsoft.com/office/powerpoint/2010/main" val="366336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D8FC065-0413-390F-D6C6-73005A12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Upplägg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D1805B-3AA1-92DC-F90A-429DC555B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Miljömålen</a:t>
            </a:r>
          </a:p>
          <a:p>
            <a:r>
              <a:rPr lang="sv-SE" sz="2400" dirty="0"/>
              <a:t>Läget (miljömålsuppföljning)</a:t>
            </a:r>
          </a:p>
          <a:p>
            <a:r>
              <a:rPr lang="sv-SE" sz="2400" dirty="0"/>
              <a:t>Exempel på vad företag gör</a:t>
            </a:r>
          </a:p>
          <a:p>
            <a:r>
              <a:rPr lang="sv-SE" sz="2400" dirty="0"/>
              <a:t>Åtgärdsprogram</a:t>
            </a:r>
          </a:p>
          <a:p>
            <a:r>
              <a:rPr lang="sv-SE" sz="2400" dirty="0"/>
              <a:t>Input från er i vår aktualisering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15AB52B-1D4B-3F5F-ED8E-FE0153CCC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</p:txBody>
      </p:sp>
    </p:spTree>
    <p:extLst>
      <p:ext uri="{BB962C8B-B14F-4D97-AF65-F5344CB8AC3E}">
        <p14:creationId xmlns:p14="http://schemas.microsoft.com/office/powerpoint/2010/main" val="260824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1" descr="Miljömålssystemet: generationsmål, miljökvalitetsmål, etappmål">
            <a:extLst>
              <a:ext uri="{FF2B5EF4-FFF2-40B4-BE49-F238E27FC236}">
                <a16:creationId xmlns:a16="http://schemas.microsoft.com/office/drawing/2014/main" id="{827F1B53-01B6-DBB0-1B13-5C624C32CE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4" r="198" b="8372"/>
          <a:stretch/>
        </p:blipFill>
        <p:spPr bwMode="auto">
          <a:xfrm>
            <a:off x="5156200" y="1460500"/>
            <a:ext cx="7040153" cy="452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DBD85836-2A06-7CD8-B891-CB3C000EE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10538620" cy="1404000"/>
          </a:xfrm>
        </p:spPr>
        <p:txBody>
          <a:bodyPr anchor="t">
            <a:normAutofit/>
          </a:bodyPr>
          <a:lstStyle/>
          <a:p>
            <a:r>
              <a:rPr lang="sv-SE" dirty="0"/>
              <a:t>Skånes miljömål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4378E728-FEE9-FB73-42E7-979C391D89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4400" y="2401200"/>
            <a:ext cx="4230200" cy="3600000"/>
          </a:xfrm>
        </p:spPr>
        <p:txBody>
          <a:bodyPr>
            <a:normAutofit/>
          </a:bodyPr>
          <a:lstStyle/>
          <a:p>
            <a:r>
              <a:rPr lang="sv-SE" sz="2400" dirty="0"/>
              <a:t>De nationella miljömålen, inklusive generationsmål och etappmål</a:t>
            </a:r>
          </a:p>
          <a:p>
            <a:r>
              <a:rPr lang="sv-SE" sz="2400" dirty="0"/>
              <a:t>De regionala klimat- och energimålen: nya beslutas 11 september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9CB974-D69F-46F6-4B70-F4567EC9B0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2325" y="266902"/>
            <a:ext cx="6785208" cy="406367"/>
          </a:xfrm>
        </p:spPr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6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A1792F8-BB1F-A650-FBF4-F8DCCEC92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pic>
        <p:nvPicPr>
          <p:cNvPr id="6" name="Platshållare för innehåll 12" descr="Matris som visar hur miljökvalitetsmålen och de globala målen hänger ihop.">
            <a:extLst>
              <a:ext uri="{FF2B5EF4-FFF2-40B4-BE49-F238E27FC236}">
                <a16:creationId xmlns:a16="http://schemas.microsoft.com/office/drawing/2014/main" id="{CAEB2A6B-CE19-256F-B113-648E6FBA3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051" y="93186"/>
            <a:ext cx="9564624" cy="67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29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objekt 22" descr="En bild som visar text, tecknad serie, Grafik, clipart">
            <a:extLst>
              <a:ext uri="{FF2B5EF4-FFF2-40B4-BE49-F238E27FC236}">
                <a16:creationId xmlns:a16="http://schemas.microsoft.com/office/drawing/2014/main" id="{764D5FDC-C870-04E9-03CD-49B8FF50E6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952" y="6169977"/>
            <a:ext cx="1219919" cy="626818"/>
          </a:xfrm>
          <a:prstGeom prst="rect">
            <a:avLst/>
          </a:prstGeom>
        </p:spPr>
      </p:pic>
      <p:sp>
        <p:nvSpPr>
          <p:cNvPr id="36" name="textruta 35">
            <a:extLst>
              <a:ext uri="{FF2B5EF4-FFF2-40B4-BE49-F238E27FC236}">
                <a16:creationId xmlns:a16="http://schemas.microsoft.com/office/drawing/2014/main" id="{9EC6F9D3-7155-3455-2AA5-43BF712D7347}"/>
              </a:ext>
            </a:extLst>
          </p:cNvPr>
          <p:cNvSpPr txBox="1"/>
          <p:nvPr/>
        </p:nvSpPr>
        <p:spPr>
          <a:xfrm>
            <a:off x="742696" y="444003"/>
            <a:ext cx="10706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Förslag till Klimat- och energimål</a:t>
            </a:r>
            <a:endParaRPr kumimoji="0" lang="sv-S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2" name="Tabell 4">
            <a:extLst>
              <a:ext uri="{FF2B5EF4-FFF2-40B4-BE49-F238E27FC236}">
                <a16:creationId xmlns:a16="http://schemas.microsoft.com/office/drawing/2014/main" id="{3C4185B7-68F1-5D67-DFEB-2CD5257CD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15974"/>
              </p:ext>
            </p:extLst>
          </p:nvPr>
        </p:nvGraphicFramePr>
        <p:xfrm>
          <a:off x="838200" y="1575884"/>
          <a:ext cx="10515600" cy="4424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4112">
                  <a:extLst>
                    <a:ext uri="{9D8B030D-6E8A-4147-A177-3AD203B41FA5}">
                      <a16:colId xmlns:a16="http://schemas.microsoft.com/office/drawing/2014/main" val="1739491606"/>
                    </a:ext>
                  </a:extLst>
                </a:gridCol>
                <a:gridCol w="9101488">
                  <a:extLst>
                    <a:ext uri="{9D8B030D-6E8A-4147-A177-3AD203B41FA5}">
                      <a16:colId xmlns:a16="http://schemas.microsoft.com/office/drawing/2014/main" val="1746783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Notering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dirty="0"/>
                        <a:t>Regionalt mål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22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/>
                        <a:t>OFÖRÄNDRAT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År 2030 ska utsläppen av växthusgaser i Skåne vara minst 80 procent lägre än år 1990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3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/>
                        <a:t>OFÖRÄNDRAT</a:t>
                      </a:r>
                    </a:p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År 2030 ska utsläppen av växthusgaser från konsumtion i Skåne vara högst 5 ton koldioxidekvivalenter per person och år.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861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u="none" baseline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FFFF00"/>
                            </a:solidFill>
                          </a:uFill>
                          <a:latin typeface="Amasis MT Pro Black" panose="02040A04050005020304" pitchFamily="18" charset="0"/>
                        </a:rPr>
                        <a:t>REVIDERAT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År 2030 ska energianvändningen i Skåne vara minst 20 procent lägre än år 2005 och utgöras av minst 80 procent fossilfri energi.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9456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masis MT Pro Black" panose="02040A04050005020304" pitchFamily="18" charset="0"/>
                        </a:rPr>
                        <a:t>NYTT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År 2030 ska Skåne vara till 50 procent självförsörjande på eleffekt under årets alla timmar.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43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masis MT Pro Black" panose="02040A04050005020304" pitchFamily="18" charset="0"/>
                        </a:rPr>
                        <a:t>NYTT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År 2030 ska Skåne vara till 50 procent självförsörjande på gas genom ökad produktion av biogas.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655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u="none" baseline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FFFF00"/>
                            </a:solidFill>
                          </a:uFill>
                          <a:latin typeface="Amasis MT Pro Black" panose="02040A04050005020304" pitchFamily="18" charset="0"/>
                        </a:rPr>
                        <a:t>REVIDERAT</a:t>
                      </a:r>
                      <a:endParaRPr lang="sv-SE" sz="1400" b="1" dirty="0"/>
                    </a:p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</a:rPr>
                        <a:t>År 2030 ska andelen av det totala antalet resor som görs i Skåne vara minst 30 procent med cykel och gång. Kollektivtrafikens andel av motoriserade resor ska vara minst 40 procent.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46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/>
                        <a:t>OFÖRÄNDRAT</a:t>
                      </a:r>
                    </a:p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År 2030 ska utsläppen av växthusgaser från transporter i Skåne vara minst 70 procent lägre än år 2010.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122727"/>
                  </a:ext>
                </a:extLst>
              </a:tr>
            </a:tbl>
          </a:graphicData>
        </a:graphic>
      </p:graphicFrame>
      <p:pic>
        <p:nvPicPr>
          <p:cNvPr id="3" name="Bildobjekt 2" descr="Klimatsamverkan Skånes logga">
            <a:extLst>
              <a:ext uri="{FF2B5EF4-FFF2-40B4-BE49-F238E27FC236}">
                <a16:creationId xmlns:a16="http://schemas.microsoft.com/office/drawing/2014/main" id="{D4FEB128-9CC4-D108-FBE5-6D662CB2D5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952" y="444003"/>
            <a:ext cx="2778752" cy="90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6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F30B86A-8954-8191-C03B-5DC68937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Når vi miljömålen i Skåne?</a:t>
            </a:r>
            <a:br>
              <a:rPr lang="sv-SE" sz="4000" dirty="0"/>
            </a:br>
            <a:r>
              <a:rPr lang="sv-SE" sz="3200" b="0" dirty="0"/>
              <a:t>Uppföljning hösten 2024</a:t>
            </a:r>
            <a:endParaRPr lang="sv-SE" sz="32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334D17-A4BE-1377-8501-8AB29333D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grpSp>
        <p:nvGrpSpPr>
          <p:cNvPr id="5" name="Grupp 4" descr="En sammanfattning av bedömningar och trendpilar för de 15 miljökvalitetsmålen som gäller för Skåne. Samt förändringarna jämfört med 2022.">
            <a:extLst>
              <a:ext uri="{FF2B5EF4-FFF2-40B4-BE49-F238E27FC236}">
                <a16:creationId xmlns:a16="http://schemas.microsoft.com/office/drawing/2014/main" id="{FA92857D-B8C0-C45F-CFFB-4109A08451DE}"/>
              </a:ext>
            </a:extLst>
          </p:cNvPr>
          <p:cNvGrpSpPr/>
          <p:nvPr/>
        </p:nvGrpSpPr>
        <p:grpSpPr>
          <a:xfrm>
            <a:off x="705295" y="2446314"/>
            <a:ext cx="10984263" cy="3470092"/>
            <a:chOff x="705295" y="2446314"/>
            <a:chExt cx="10984263" cy="3470092"/>
          </a:xfrm>
        </p:grpSpPr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9BF0D4A4-0C5F-D60B-C8E5-02DB1DEB7010}"/>
                </a:ext>
              </a:extLst>
            </p:cNvPr>
            <p:cNvGrpSpPr/>
            <p:nvPr/>
          </p:nvGrpSpPr>
          <p:grpSpPr>
            <a:xfrm>
              <a:off x="705295" y="2447288"/>
              <a:ext cx="10984263" cy="3469118"/>
              <a:chOff x="705295" y="2447288"/>
              <a:chExt cx="10984263" cy="3469118"/>
            </a:xfrm>
          </p:grpSpPr>
          <p:grpSp>
            <p:nvGrpSpPr>
              <p:cNvPr id="9" name="Grupp 8">
                <a:extLst>
                  <a:ext uri="{FF2B5EF4-FFF2-40B4-BE49-F238E27FC236}">
                    <a16:creationId xmlns:a16="http://schemas.microsoft.com/office/drawing/2014/main" id="{93DB4A2C-A1A2-BE43-6722-0C863902B428}"/>
                  </a:ext>
                </a:extLst>
              </p:cNvPr>
              <p:cNvGrpSpPr/>
              <p:nvPr/>
            </p:nvGrpSpPr>
            <p:grpSpPr>
              <a:xfrm>
                <a:off x="705295" y="2447288"/>
                <a:ext cx="9833337" cy="1840681"/>
                <a:chOff x="2929883" y="1079377"/>
                <a:chExt cx="9833337" cy="1840681"/>
              </a:xfrm>
            </p:grpSpPr>
            <p:grpSp>
              <p:nvGrpSpPr>
                <p:cNvPr id="45" name="Grupp 44">
                  <a:extLst>
                    <a:ext uri="{FF2B5EF4-FFF2-40B4-BE49-F238E27FC236}">
                      <a16:creationId xmlns:a16="http://schemas.microsoft.com/office/drawing/2014/main" id="{88196E9C-352B-3A4F-C7A8-CAF6DCD66016}"/>
                    </a:ext>
                  </a:extLst>
                </p:cNvPr>
                <p:cNvGrpSpPr/>
                <p:nvPr/>
              </p:nvGrpSpPr>
              <p:grpSpPr>
                <a:xfrm>
                  <a:off x="2929883" y="1079377"/>
                  <a:ext cx="964926" cy="617263"/>
                  <a:chOff x="565718" y="298664"/>
                  <a:chExt cx="1112961" cy="699825"/>
                </a:xfrm>
              </p:grpSpPr>
              <p:pic>
                <p:nvPicPr>
                  <p:cNvPr id="53" name="Bildobjekt 52">
                    <a:extLst>
                      <a:ext uri="{FF2B5EF4-FFF2-40B4-BE49-F238E27FC236}">
                        <a16:creationId xmlns:a16="http://schemas.microsoft.com/office/drawing/2014/main" id="{F958F72D-D8F2-6721-AD74-7E56F1F18D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406" t="46436" r="45407" b="46579"/>
                  <a:stretch/>
                </p:blipFill>
                <p:spPr>
                  <a:xfrm>
                    <a:off x="565718" y="298664"/>
                    <a:ext cx="579600" cy="699825"/>
                  </a:xfrm>
                  <a:prstGeom prst="rect">
                    <a:avLst/>
                  </a:prstGeom>
                </p:spPr>
              </p:pic>
              <p:pic>
                <p:nvPicPr>
                  <p:cNvPr id="54" name="Bildobjekt 53">
                    <a:extLst>
                      <a:ext uri="{FF2B5EF4-FFF2-40B4-BE49-F238E27FC236}">
                        <a16:creationId xmlns:a16="http://schemas.microsoft.com/office/drawing/2014/main" id="{43E1F23A-517F-8CBA-056C-EB7EB4C60C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2679" y="449530"/>
                    <a:ext cx="486000" cy="486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6" name="Bildobjekt 45">
                  <a:extLst>
                    <a:ext uri="{FF2B5EF4-FFF2-40B4-BE49-F238E27FC236}">
                      <a16:creationId xmlns:a16="http://schemas.microsoft.com/office/drawing/2014/main" id="{7834EDF5-9510-8DAE-D3B6-9DD5DDC8D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1143" y="1124741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47" name="textruta 46">
                  <a:extLst>
                    <a:ext uri="{FF2B5EF4-FFF2-40B4-BE49-F238E27FC236}">
                      <a16:creationId xmlns:a16="http://schemas.microsoft.com/office/drawing/2014/main" id="{CF18E42A-D044-05EF-6082-8C488AA0C9DF}"/>
                    </a:ext>
                  </a:extLst>
                </p:cNvPr>
                <p:cNvSpPr txBox="1"/>
                <p:nvPr/>
              </p:nvSpPr>
              <p:spPr>
                <a:xfrm>
                  <a:off x="4051691" y="1665572"/>
                  <a:ext cx="86594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Skyddande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ozonskikt</a:t>
                  </a:r>
                </a:p>
              </p:txBody>
            </p:sp>
            <p:pic>
              <p:nvPicPr>
                <p:cNvPr id="48" name="Bildobjekt 47">
                  <a:extLst>
                    <a:ext uri="{FF2B5EF4-FFF2-40B4-BE49-F238E27FC236}">
                      <a16:creationId xmlns:a16="http://schemas.microsoft.com/office/drawing/2014/main" id="{E4CE60B0-C2D3-A7BD-F372-C75BC126AA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9883" y="2087760"/>
                  <a:ext cx="504494" cy="533771"/>
                </a:xfrm>
                <a:prstGeom prst="rect">
                  <a:avLst/>
                </a:prstGeom>
              </p:spPr>
            </p:pic>
            <p:pic>
              <p:nvPicPr>
                <p:cNvPr id="49" name="Bildobjekt 48">
                  <a:extLst>
                    <a:ext uri="{FF2B5EF4-FFF2-40B4-BE49-F238E27FC236}">
                      <a16:creationId xmlns:a16="http://schemas.microsoft.com/office/drawing/2014/main" id="{D27A2874-A044-2512-7C98-84E3B18ABC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4469" y="2015619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50" name="textruta 49">
                  <a:extLst>
                    <a:ext uri="{FF2B5EF4-FFF2-40B4-BE49-F238E27FC236}">
                      <a16:creationId xmlns:a16="http://schemas.microsoft.com/office/drawing/2014/main" id="{DF92E003-526C-AF1F-3FB7-782621290386}"/>
                    </a:ext>
                  </a:extLst>
                </p:cNvPr>
                <p:cNvSpPr txBox="1"/>
                <p:nvPr/>
              </p:nvSpPr>
              <p:spPr>
                <a:xfrm>
                  <a:off x="4051691" y="2558337"/>
                  <a:ext cx="108395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Säker strålmiljö</a:t>
                  </a:r>
                </a:p>
              </p:txBody>
            </p:sp>
            <p:sp>
              <p:nvSpPr>
                <p:cNvPr id="51" name="textruta 50">
                  <a:extLst>
                    <a:ext uri="{FF2B5EF4-FFF2-40B4-BE49-F238E27FC236}">
                      <a16:creationId xmlns:a16="http://schemas.microsoft.com/office/drawing/2014/main" id="{349E75B5-50E6-D8DF-E560-D61DB90C63CB}"/>
                    </a:ext>
                  </a:extLst>
                </p:cNvPr>
                <p:cNvSpPr txBox="1"/>
                <p:nvPr/>
              </p:nvSpPr>
              <p:spPr>
                <a:xfrm>
                  <a:off x="11714535" y="2519948"/>
                  <a:ext cx="10486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Grundvatten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av god kvalitet</a:t>
                  </a:r>
                </a:p>
              </p:txBody>
            </p:sp>
            <p:pic>
              <p:nvPicPr>
                <p:cNvPr id="52" name="Bildobjekt 51">
                  <a:extLst>
                    <a:ext uri="{FF2B5EF4-FFF2-40B4-BE49-F238E27FC236}">
                      <a16:creationId xmlns:a16="http://schemas.microsoft.com/office/drawing/2014/main" id="{F97FC713-5971-6E85-027D-75514650F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92928" y="1977230"/>
                  <a:ext cx="550539" cy="560086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upp 9">
                <a:extLst>
                  <a:ext uri="{FF2B5EF4-FFF2-40B4-BE49-F238E27FC236}">
                    <a16:creationId xmlns:a16="http://schemas.microsoft.com/office/drawing/2014/main" id="{5D680EA8-130D-34BA-DBAF-474756226865}"/>
                  </a:ext>
                </a:extLst>
              </p:cNvPr>
              <p:cNvGrpSpPr/>
              <p:nvPr/>
            </p:nvGrpSpPr>
            <p:grpSpPr>
              <a:xfrm>
                <a:off x="5211444" y="2447288"/>
                <a:ext cx="6478114" cy="3469118"/>
                <a:chOff x="5211444" y="2447288"/>
                <a:chExt cx="6478114" cy="3469118"/>
              </a:xfrm>
            </p:grpSpPr>
            <p:grpSp>
              <p:nvGrpSpPr>
                <p:cNvPr id="11" name="Grupp 10">
                  <a:extLst>
                    <a:ext uri="{FF2B5EF4-FFF2-40B4-BE49-F238E27FC236}">
                      <a16:creationId xmlns:a16="http://schemas.microsoft.com/office/drawing/2014/main" id="{14420F70-0376-8783-5EC7-568A02B4351A}"/>
                    </a:ext>
                  </a:extLst>
                </p:cNvPr>
                <p:cNvGrpSpPr/>
                <p:nvPr/>
              </p:nvGrpSpPr>
              <p:grpSpPr>
                <a:xfrm>
                  <a:off x="5211444" y="4326073"/>
                  <a:ext cx="964926" cy="489799"/>
                  <a:chOff x="565718" y="5003855"/>
                  <a:chExt cx="1112961" cy="555312"/>
                </a:xfrm>
              </p:grpSpPr>
              <p:pic>
                <p:nvPicPr>
                  <p:cNvPr id="43" name="Bildobjekt 42">
                    <a:extLst>
                      <a:ext uri="{FF2B5EF4-FFF2-40B4-BE49-F238E27FC236}">
                        <a16:creationId xmlns:a16="http://schemas.microsoft.com/office/drawing/2014/main" id="{9E772C5D-5895-3DAD-0C4F-FF8526737D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692" t="47662" r="46033" b="46872"/>
                  <a:stretch/>
                </p:blipFill>
                <p:spPr>
                  <a:xfrm>
                    <a:off x="565718" y="5003855"/>
                    <a:ext cx="522302" cy="555312"/>
                  </a:xfrm>
                  <a:prstGeom prst="rect">
                    <a:avLst/>
                  </a:prstGeom>
                </p:spPr>
              </p:pic>
              <p:pic>
                <p:nvPicPr>
                  <p:cNvPr id="44" name="Bildobjekt 43">
                    <a:extLst>
                      <a:ext uri="{FF2B5EF4-FFF2-40B4-BE49-F238E27FC236}">
                        <a16:creationId xmlns:a16="http://schemas.microsoft.com/office/drawing/2014/main" id="{1887E776-0E5D-CFDD-8F1F-A394237460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2679" y="5022882"/>
                    <a:ext cx="486000" cy="48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" name="Grupp 11">
                  <a:extLst>
                    <a:ext uri="{FF2B5EF4-FFF2-40B4-BE49-F238E27FC236}">
                      <a16:creationId xmlns:a16="http://schemas.microsoft.com/office/drawing/2014/main" id="{B2BED9E9-3EDD-8395-E19B-276301B19711}"/>
                    </a:ext>
                  </a:extLst>
                </p:cNvPr>
                <p:cNvGrpSpPr/>
                <p:nvPr/>
              </p:nvGrpSpPr>
              <p:grpSpPr>
                <a:xfrm>
                  <a:off x="5211444" y="3445154"/>
                  <a:ext cx="964926" cy="489799"/>
                  <a:chOff x="565718" y="3869886"/>
                  <a:chExt cx="1112961" cy="555312"/>
                </a:xfrm>
              </p:grpSpPr>
              <p:pic>
                <p:nvPicPr>
                  <p:cNvPr id="41" name="Bildobjekt 40">
                    <a:extLst>
                      <a:ext uri="{FF2B5EF4-FFF2-40B4-BE49-F238E27FC236}">
                        <a16:creationId xmlns:a16="http://schemas.microsoft.com/office/drawing/2014/main" id="{8318CB7E-67ED-7FB0-FE9D-A3B3A76ABA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692" t="47662" r="46033" b="46872"/>
                  <a:stretch/>
                </p:blipFill>
                <p:spPr>
                  <a:xfrm>
                    <a:off x="565718" y="3869886"/>
                    <a:ext cx="522302" cy="555312"/>
                  </a:xfrm>
                  <a:prstGeom prst="rect">
                    <a:avLst/>
                  </a:prstGeom>
                </p:spPr>
              </p:pic>
              <p:pic>
                <p:nvPicPr>
                  <p:cNvPr id="42" name="Bildobjekt 41">
                    <a:extLst>
                      <a:ext uri="{FF2B5EF4-FFF2-40B4-BE49-F238E27FC236}">
                        <a16:creationId xmlns:a16="http://schemas.microsoft.com/office/drawing/2014/main" id="{89941D23-8817-C0A1-73D5-422E0A8673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2679" y="3873281"/>
                    <a:ext cx="486000" cy="486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Bildobjekt 12">
                  <a:extLst>
                    <a:ext uri="{FF2B5EF4-FFF2-40B4-BE49-F238E27FC236}">
                      <a16:creationId xmlns:a16="http://schemas.microsoft.com/office/drawing/2014/main" id="{BC1EFC10-A058-F353-D46F-617D61D90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6030" y="3338165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14" name="textruta 13">
                  <a:extLst>
                    <a:ext uri="{FF2B5EF4-FFF2-40B4-BE49-F238E27FC236}">
                      <a16:creationId xmlns:a16="http://schemas.microsoft.com/office/drawing/2014/main" id="{ADBF120E-78D4-2C83-B261-3066E08D8CFF}"/>
                    </a:ext>
                  </a:extLst>
                </p:cNvPr>
                <p:cNvSpPr txBox="1"/>
                <p:nvPr/>
              </p:nvSpPr>
              <p:spPr>
                <a:xfrm>
                  <a:off x="6333252" y="3884656"/>
                  <a:ext cx="68800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Frisk luft</a:t>
                  </a:r>
                </a:p>
              </p:txBody>
            </p:sp>
            <p:sp>
              <p:nvSpPr>
                <p:cNvPr id="15" name="textruta 14">
                  <a:extLst>
                    <a:ext uri="{FF2B5EF4-FFF2-40B4-BE49-F238E27FC236}">
                      <a16:creationId xmlns:a16="http://schemas.microsoft.com/office/drawing/2014/main" id="{333A96AB-2BBF-53C3-255F-2104821A181F}"/>
                    </a:ext>
                  </a:extLst>
                </p:cNvPr>
                <p:cNvSpPr txBox="1"/>
                <p:nvPr/>
              </p:nvSpPr>
              <p:spPr>
                <a:xfrm>
                  <a:off x="10592783" y="4772423"/>
                  <a:ext cx="109677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Levande skogar</a:t>
                  </a:r>
                </a:p>
              </p:txBody>
            </p:sp>
            <p:pic>
              <p:nvPicPr>
                <p:cNvPr id="16" name="Bildobjekt 15">
                  <a:extLst>
                    <a:ext uri="{FF2B5EF4-FFF2-40B4-BE49-F238E27FC236}">
                      <a16:creationId xmlns:a16="http://schemas.microsoft.com/office/drawing/2014/main" id="{3740702C-5C5A-D1B7-C6CB-CF7DF5089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93041" y="4229043"/>
                  <a:ext cx="550539" cy="560086"/>
                </a:xfrm>
                <a:prstGeom prst="rect">
                  <a:avLst/>
                </a:prstGeom>
              </p:spPr>
            </p:pic>
            <p:grpSp>
              <p:nvGrpSpPr>
                <p:cNvPr id="17" name="Grupp 16">
                  <a:extLst>
                    <a:ext uri="{FF2B5EF4-FFF2-40B4-BE49-F238E27FC236}">
                      <a16:creationId xmlns:a16="http://schemas.microsoft.com/office/drawing/2014/main" id="{232391EC-B3E9-2E44-D66A-B06F45B10EB3}"/>
                    </a:ext>
                  </a:extLst>
                </p:cNvPr>
                <p:cNvGrpSpPr/>
                <p:nvPr/>
              </p:nvGrpSpPr>
              <p:grpSpPr>
                <a:xfrm>
                  <a:off x="5211444" y="2553442"/>
                  <a:ext cx="964926" cy="500592"/>
                  <a:chOff x="565718" y="2723680"/>
                  <a:chExt cx="1112961" cy="567549"/>
                </a:xfrm>
              </p:grpSpPr>
              <p:pic>
                <p:nvPicPr>
                  <p:cNvPr id="39" name="Bildobjekt 38">
                    <a:extLst>
                      <a:ext uri="{FF2B5EF4-FFF2-40B4-BE49-F238E27FC236}">
                        <a16:creationId xmlns:a16="http://schemas.microsoft.com/office/drawing/2014/main" id="{16853904-E11C-435F-A3EE-2D73BEE7C6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692" t="47662" r="46033" b="46872"/>
                  <a:stretch/>
                </p:blipFill>
                <p:spPr>
                  <a:xfrm>
                    <a:off x="565718" y="2735917"/>
                    <a:ext cx="522302" cy="555312"/>
                  </a:xfrm>
                  <a:prstGeom prst="rect">
                    <a:avLst/>
                  </a:prstGeom>
                </p:spPr>
              </p:pic>
              <p:pic>
                <p:nvPicPr>
                  <p:cNvPr id="40" name="Bildobjekt 39">
                    <a:extLst>
                      <a:ext uri="{FF2B5EF4-FFF2-40B4-BE49-F238E27FC236}">
                        <a16:creationId xmlns:a16="http://schemas.microsoft.com/office/drawing/2014/main" id="{689662D1-E137-FBB6-0260-37F9BB7F0C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2679" y="2723680"/>
                    <a:ext cx="486000" cy="486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Bildobjekt 17">
                  <a:extLst>
                    <a:ext uri="{FF2B5EF4-FFF2-40B4-BE49-F238E27FC236}">
                      <a16:creationId xmlns:a16="http://schemas.microsoft.com/office/drawing/2014/main" id="{A20671C2-FD66-4584-57C0-F145722C75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2393" y="2447288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19" name="textruta 18">
                  <a:extLst>
                    <a:ext uri="{FF2B5EF4-FFF2-40B4-BE49-F238E27FC236}">
                      <a16:creationId xmlns:a16="http://schemas.microsoft.com/office/drawing/2014/main" id="{C623D1AB-6313-2052-DD35-2626D3CDDB98}"/>
                    </a:ext>
                  </a:extLst>
                </p:cNvPr>
                <p:cNvSpPr txBox="1"/>
                <p:nvPr/>
              </p:nvSpPr>
              <p:spPr>
                <a:xfrm>
                  <a:off x="6333252" y="2991892"/>
                  <a:ext cx="10182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God bebyggd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miljö</a:t>
                  </a:r>
                </a:p>
              </p:txBody>
            </p:sp>
            <p:pic>
              <p:nvPicPr>
                <p:cNvPr id="20" name="Bildobjekt 19">
                  <a:extLst>
                    <a:ext uri="{FF2B5EF4-FFF2-40B4-BE49-F238E27FC236}">
                      <a16:creationId xmlns:a16="http://schemas.microsoft.com/office/drawing/2014/main" id="{B67B5DBF-2AAA-14AC-9C43-5954090CD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20797" y="4229043"/>
                  <a:ext cx="549325" cy="558851"/>
                </a:xfrm>
                <a:prstGeom prst="rect">
                  <a:avLst/>
                </a:prstGeom>
              </p:spPr>
            </p:pic>
            <p:sp>
              <p:nvSpPr>
                <p:cNvPr id="21" name="textruta 20">
                  <a:extLst>
                    <a:ext uri="{FF2B5EF4-FFF2-40B4-BE49-F238E27FC236}">
                      <a16:creationId xmlns:a16="http://schemas.microsoft.com/office/drawing/2014/main" id="{CF0B2CE4-AF80-CCA8-1420-910825498370}"/>
                    </a:ext>
                  </a:extLst>
                </p:cNvPr>
                <p:cNvSpPr txBox="1"/>
                <p:nvPr/>
              </p:nvSpPr>
              <p:spPr>
                <a:xfrm>
                  <a:off x="9546339" y="4777421"/>
                  <a:ext cx="1130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Ett rikt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växt- och djurliv</a:t>
                  </a:r>
                </a:p>
              </p:txBody>
            </p:sp>
            <p:pic>
              <p:nvPicPr>
                <p:cNvPr id="22" name="Bildobjekt 21">
                  <a:extLst>
                    <a:ext uri="{FF2B5EF4-FFF2-40B4-BE49-F238E27FC236}">
                      <a16:creationId xmlns:a16="http://schemas.microsoft.com/office/drawing/2014/main" id="{7F84B4FC-A928-3AB6-331C-9A9AB2C680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4964" y="3338165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23" name="textruta 22">
                  <a:extLst>
                    <a:ext uri="{FF2B5EF4-FFF2-40B4-BE49-F238E27FC236}">
                      <a16:creationId xmlns:a16="http://schemas.microsoft.com/office/drawing/2014/main" id="{8F2E7CEA-BF5A-2637-C39F-5596687C0C04}"/>
                    </a:ext>
                  </a:extLst>
                </p:cNvPr>
                <p:cNvSpPr txBox="1"/>
                <p:nvPr/>
              </p:nvSpPr>
              <p:spPr>
                <a:xfrm>
                  <a:off x="8472716" y="3884656"/>
                  <a:ext cx="114807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Levande sjöar &amp;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vattendrag</a:t>
                  </a:r>
                </a:p>
              </p:txBody>
            </p:sp>
            <p:pic>
              <p:nvPicPr>
                <p:cNvPr id="24" name="Bildobjekt 23">
                  <a:extLst>
                    <a:ext uri="{FF2B5EF4-FFF2-40B4-BE49-F238E27FC236}">
                      <a16:creationId xmlns:a16="http://schemas.microsoft.com/office/drawing/2014/main" id="{2FF83A6A-EC2D-FFB5-1BDC-20B2A323A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4964" y="4229043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25" name="textruta 24">
                  <a:extLst>
                    <a:ext uri="{FF2B5EF4-FFF2-40B4-BE49-F238E27FC236}">
                      <a16:creationId xmlns:a16="http://schemas.microsoft.com/office/drawing/2014/main" id="{1519FD56-303C-6158-067F-AA5766D6EFED}"/>
                    </a:ext>
                  </a:extLst>
                </p:cNvPr>
                <p:cNvSpPr txBox="1"/>
                <p:nvPr/>
              </p:nvSpPr>
              <p:spPr>
                <a:xfrm>
                  <a:off x="8472716" y="4777421"/>
                  <a:ext cx="11320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Ett rikt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odlingslandskap</a:t>
                  </a:r>
                </a:p>
              </p:txBody>
            </p:sp>
            <p:pic>
              <p:nvPicPr>
                <p:cNvPr id="26" name="Bildobjekt 25">
                  <a:extLst>
                    <a:ext uri="{FF2B5EF4-FFF2-40B4-BE49-F238E27FC236}">
                      <a16:creationId xmlns:a16="http://schemas.microsoft.com/office/drawing/2014/main" id="{EA9F6324-A3F3-0D40-983D-77277A1C7D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5367" y="4229043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27" name="textruta 26">
                  <a:extLst>
                    <a:ext uri="{FF2B5EF4-FFF2-40B4-BE49-F238E27FC236}">
                      <a16:creationId xmlns:a16="http://schemas.microsoft.com/office/drawing/2014/main" id="{D5418220-BC89-8686-D578-31100343BA66}"/>
                    </a:ext>
                  </a:extLst>
                </p:cNvPr>
                <p:cNvSpPr txBox="1"/>
                <p:nvPr/>
              </p:nvSpPr>
              <p:spPr>
                <a:xfrm>
                  <a:off x="6333252" y="4777421"/>
                  <a:ext cx="10839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Begränsad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klimatpåverkan</a:t>
                  </a:r>
                </a:p>
              </p:txBody>
            </p:sp>
            <p:grpSp>
              <p:nvGrpSpPr>
                <p:cNvPr id="28" name="Grupp 27">
                  <a:extLst>
                    <a:ext uri="{FF2B5EF4-FFF2-40B4-BE49-F238E27FC236}">
                      <a16:creationId xmlns:a16="http://schemas.microsoft.com/office/drawing/2014/main" id="{4A81B873-0177-1344-35D8-3E32530B0030}"/>
                    </a:ext>
                  </a:extLst>
                </p:cNvPr>
                <p:cNvGrpSpPr/>
                <p:nvPr/>
              </p:nvGrpSpPr>
              <p:grpSpPr>
                <a:xfrm>
                  <a:off x="5211444" y="5206993"/>
                  <a:ext cx="964926" cy="489799"/>
                  <a:chOff x="565718" y="6137826"/>
                  <a:chExt cx="1112961" cy="555312"/>
                </a:xfrm>
              </p:grpSpPr>
              <p:pic>
                <p:nvPicPr>
                  <p:cNvPr id="37" name="Bildobjekt 36">
                    <a:extLst>
                      <a:ext uri="{FF2B5EF4-FFF2-40B4-BE49-F238E27FC236}">
                        <a16:creationId xmlns:a16="http://schemas.microsoft.com/office/drawing/2014/main" id="{10D873B3-9312-CDB0-9939-976FB9DDAF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692" t="47662" r="46033" b="46872"/>
                  <a:stretch/>
                </p:blipFill>
                <p:spPr>
                  <a:xfrm>
                    <a:off x="565718" y="6137826"/>
                    <a:ext cx="522302" cy="555312"/>
                  </a:xfrm>
                  <a:prstGeom prst="rect">
                    <a:avLst/>
                  </a:prstGeom>
                </p:spPr>
              </p:pic>
              <p:pic>
                <p:nvPicPr>
                  <p:cNvPr id="38" name="Bildobjekt 37">
                    <a:extLst>
                      <a:ext uri="{FF2B5EF4-FFF2-40B4-BE49-F238E27FC236}">
                        <a16:creationId xmlns:a16="http://schemas.microsoft.com/office/drawing/2014/main" id="{170DC90F-4B9D-623B-D718-37182E945C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92679" y="6172482"/>
                    <a:ext cx="486000" cy="486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Bildobjekt 28">
                  <a:extLst>
                    <a:ext uri="{FF2B5EF4-FFF2-40B4-BE49-F238E27FC236}">
                      <a16:creationId xmlns:a16="http://schemas.microsoft.com/office/drawing/2014/main" id="{BC640DD9-EBA2-3D36-1C6A-2FDCA8F132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6030" y="5119920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30" name="textruta 29">
                  <a:extLst>
                    <a:ext uri="{FF2B5EF4-FFF2-40B4-BE49-F238E27FC236}">
                      <a16:creationId xmlns:a16="http://schemas.microsoft.com/office/drawing/2014/main" id="{1AA625A9-27F2-D9C4-5C6B-89FD46C4B81D}"/>
                    </a:ext>
                  </a:extLst>
                </p:cNvPr>
                <p:cNvSpPr txBox="1"/>
                <p:nvPr/>
              </p:nvSpPr>
              <p:spPr>
                <a:xfrm>
                  <a:off x="6333252" y="5670185"/>
                  <a:ext cx="85311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Giftfri miljö</a:t>
                  </a:r>
                </a:p>
              </p:txBody>
            </p:sp>
            <p:sp>
              <p:nvSpPr>
                <p:cNvPr id="31" name="textruta 30">
                  <a:extLst>
                    <a:ext uri="{FF2B5EF4-FFF2-40B4-BE49-F238E27FC236}">
                      <a16:creationId xmlns:a16="http://schemas.microsoft.com/office/drawing/2014/main" id="{773AADDF-5E5D-0142-FB9C-69849CAB7426}"/>
                    </a:ext>
                  </a:extLst>
                </p:cNvPr>
                <p:cNvSpPr txBox="1"/>
                <p:nvPr/>
              </p:nvSpPr>
              <p:spPr>
                <a:xfrm>
                  <a:off x="7404343" y="4777421"/>
                  <a:ext cx="124425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Hav i balans samt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levande kust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och skärgård</a:t>
                  </a:r>
                </a:p>
              </p:txBody>
            </p:sp>
            <p:pic>
              <p:nvPicPr>
                <p:cNvPr id="32" name="Bildobjekt 31">
                  <a:extLst>
                    <a:ext uri="{FF2B5EF4-FFF2-40B4-BE49-F238E27FC236}">
                      <a16:creationId xmlns:a16="http://schemas.microsoft.com/office/drawing/2014/main" id="{34665C38-653D-70A9-AE74-547BB4ABCA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79231" y="3338165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33" name="textruta 32">
                  <a:extLst>
                    <a:ext uri="{FF2B5EF4-FFF2-40B4-BE49-F238E27FC236}">
                      <a16:creationId xmlns:a16="http://schemas.microsoft.com/office/drawing/2014/main" id="{F58F9EAA-C31B-8F46-27B2-52050A9F36EA}"/>
                    </a:ext>
                  </a:extLst>
                </p:cNvPr>
                <p:cNvSpPr txBox="1"/>
                <p:nvPr/>
              </p:nvSpPr>
              <p:spPr>
                <a:xfrm>
                  <a:off x="7404343" y="3884656"/>
                  <a:ext cx="93647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Ingen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övergödning</a:t>
                  </a:r>
                </a:p>
              </p:txBody>
            </p:sp>
            <p:pic>
              <p:nvPicPr>
                <p:cNvPr id="34" name="Bildobjekt 33">
                  <a:extLst>
                    <a:ext uri="{FF2B5EF4-FFF2-40B4-BE49-F238E27FC236}">
                      <a16:creationId xmlns:a16="http://schemas.microsoft.com/office/drawing/2014/main" id="{9EC1179B-07B6-8175-DBF2-C0A43D24E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79231" y="4229043"/>
                  <a:ext cx="550539" cy="560086"/>
                </a:xfrm>
                <a:prstGeom prst="rect">
                  <a:avLst/>
                </a:prstGeom>
              </p:spPr>
            </p:pic>
            <p:pic>
              <p:nvPicPr>
                <p:cNvPr id="35" name="Bildobjekt 34">
                  <a:extLst>
                    <a:ext uri="{FF2B5EF4-FFF2-40B4-BE49-F238E27FC236}">
                      <a16:creationId xmlns:a16="http://schemas.microsoft.com/office/drawing/2014/main" id="{A2244FD7-6C21-01BE-2D17-E8F52D9DA7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0133" y="2447288"/>
                  <a:ext cx="550539" cy="560086"/>
                </a:xfrm>
                <a:prstGeom prst="rect">
                  <a:avLst/>
                </a:prstGeom>
              </p:spPr>
            </p:pic>
            <p:sp>
              <p:nvSpPr>
                <p:cNvPr id="36" name="textruta 35">
                  <a:extLst>
                    <a:ext uri="{FF2B5EF4-FFF2-40B4-BE49-F238E27FC236}">
                      <a16:creationId xmlns:a16="http://schemas.microsoft.com/office/drawing/2014/main" id="{F82746F4-A17F-7D88-F7F6-92BF691749F4}"/>
                    </a:ext>
                  </a:extLst>
                </p:cNvPr>
                <p:cNvSpPr txBox="1"/>
                <p:nvPr/>
              </p:nvSpPr>
              <p:spPr>
                <a:xfrm>
                  <a:off x="7404343" y="2991892"/>
                  <a:ext cx="9717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Bara naturlig </a:t>
                  </a:r>
                </a:p>
                <a:p>
                  <a:r>
                    <a:rPr lang="sv-SE" sz="1000" dirty="0"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försurning</a:t>
                  </a:r>
                </a:p>
              </p:txBody>
            </p:sp>
          </p:grpSp>
        </p:grpSp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FA603AEA-DE0A-9F98-B583-09F62443C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873" y="2446314"/>
              <a:ext cx="550539" cy="560086"/>
            </a:xfrm>
            <a:prstGeom prst="rect">
              <a:avLst/>
            </a:prstGeom>
          </p:spPr>
        </p:pic>
        <p:sp>
          <p:nvSpPr>
            <p:cNvPr id="8" name="textruta 7" descr="Vilka miljömål nås i Skåne och vilka nås inte. Vilka går åt rätt respektive fel håll.">
              <a:extLst>
                <a:ext uri="{FF2B5EF4-FFF2-40B4-BE49-F238E27FC236}">
                  <a16:creationId xmlns:a16="http://schemas.microsoft.com/office/drawing/2014/main" id="{F53F5B2D-C918-9299-BA69-E3346D842183}"/>
                </a:ext>
              </a:extLst>
            </p:cNvPr>
            <p:cNvSpPr txBox="1"/>
            <p:nvPr/>
          </p:nvSpPr>
          <p:spPr>
            <a:xfrm>
              <a:off x="8464629" y="2992805"/>
              <a:ext cx="808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Myllrande </a:t>
              </a:r>
            </a:p>
            <a:p>
              <a:r>
                <a:rPr lang="sv-SE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våtmarker</a:t>
              </a:r>
            </a:p>
          </p:txBody>
        </p:sp>
      </p:grpSp>
      <p:pic>
        <p:nvPicPr>
          <p:cNvPr id="55" name="Bildobjekt 54">
            <a:extLst>
              <a:ext uri="{FF2B5EF4-FFF2-40B4-BE49-F238E27FC236}">
                <a16:creationId xmlns:a16="http://schemas.microsoft.com/office/drawing/2014/main" id="{20879F8A-3385-9781-7405-F7A0CFE779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7" y="3508457"/>
            <a:ext cx="421357" cy="4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5A87B27-E005-912B-5488-90274CF66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1" y="2069960"/>
            <a:ext cx="6951174" cy="3931240"/>
          </a:xfrm>
        </p:spPr>
        <p:txBody>
          <a:bodyPr/>
          <a:lstStyle/>
          <a:p>
            <a:r>
              <a:rPr lang="sv-SE" sz="1800" dirty="0"/>
              <a:t>Bristande finansiering för biologisk mångfald &amp; värdefull natur</a:t>
            </a:r>
          </a:p>
          <a:p>
            <a:r>
              <a:rPr lang="sv-SE" sz="1800" dirty="0"/>
              <a:t>Utvecklingen går åt fel håll i skyddade områden</a:t>
            </a:r>
          </a:p>
          <a:p>
            <a:r>
              <a:rPr lang="sv-SE" sz="1800" dirty="0"/>
              <a:t>En mycket liten andel av Skånes vatten når god ekologisk status</a:t>
            </a:r>
          </a:p>
          <a:p>
            <a:r>
              <a:rPr lang="sv-SE" sz="1800" dirty="0"/>
              <a:t>En kraftig utbyggnad av de skånska elnäten behövs</a:t>
            </a:r>
          </a:p>
          <a:p>
            <a:r>
              <a:rPr lang="sv-SE" sz="1800" dirty="0"/>
              <a:t>Sol- och vindenergi behöver byggas ut och äldre vindkraftverk behöver ersättas med nyare</a:t>
            </a:r>
            <a:br>
              <a:rPr lang="sv-SE" sz="1800" dirty="0"/>
            </a:br>
            <a:r>
              <a:rPr lang="sv-SE" sz="1600" i="1" dirty="0"/>
              <a:t>Annars riskerar länet både företagskonkurser och negativa ekonomiska och sociala konsekvenser för många hushåll.</a:t>
            </a:r>
          </a:p>
          <a:p>
            <a:r>
              <a:rPr lang="sv-SE" sz="1800" dirty="0"/>
              <a:t>Projekt och åtgärder som genomförs ger arbete och inkomst samt positiva sociala effekter</a:t>
            </a: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DC87B591-4AC4-2D4F-D99D-71B0FEC87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r="371"/>
          <a:stretch/>
        </p:blipFill>
        <p:spPr/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EA606003-D57C-999E-7421-FDECFBCEAD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8762" y="4357848"/>
            <a:ext cx="3375025" cy="1636552"/>
          </a:xfrm>
        </p:spPr>
        <p:txBody>
          <a:bodyPr/>
          <a:lstStyle/>
          <a:p>
            <a:pPr marL="0" indent="0">
              <a:buNone/>
            </a:pPr>
            <a:r>
              <a:rPr lang="sv-SE" sz="1400" i="1" dirty="0"/>
              <a:t>Det övergripande målet för miljöpolitiken är att till nästa generation lämna över ett samhälle där de stora miljöproblemen är lösta, utan att orsaka ökade miljö- och hälsoproblem utanför Sveriges gränser.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E707406-F457-4769-A100-7734F9741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F8F5EB7-AFBE-239A-29DD-78A832AB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18" y="876300"/>
            <a:ext cx="6951174" cy="1193660"/>
          </a:xfrm>
        </p:spPr>
        <p:txBody>
          <a:bodyPr/>
          <a:lstStyle/>
          <a:p>
            <a:r>
              <a:rPr lang="sv-SE" sz="4000" dirty="0"/>
              <a:t>Generationsmålet, bedömning</a:t>
            </a:r>
          </a:p>
        </p:txBody>
      </p:sp>
    </p:spTree>
    <p:extLst>
      <p:ext uri="{BB962C8B-B14F-4D97-AF65-F5344CB8AC3E}">
        <p14:creationId xmlns:p14="http://schemas.microsoft.com/office/powerpoint/2010/main" val="33155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FB4F1D0-EE2C-9449-D546-FCAAA32A2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400" y="2100105"/>
            <a:ext cx="6954838" cy="3901095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Ett mål i taget: </a:t>
            </a:r>
            <a:r>
              <a:rPr lang="sv-SE" b="1" dirty="0" err="1"/>
              <a:t>webbinarieserie</a:t>
            </a:r>
            <a:r>
              <a:rPr lang="sv-SE" b="1" dirty="0"/>
              <a:t> om Globala målen</a:t>
            </a:r>
          </a:p>
          <a:p>
            <a:pPr marL="0" indent="0">
              <a:buNone/>
            </a:pPr>
            <a:r>
              <a:rPr lang="sv-SE" dirty="0"/>
              <a:t>Länsstyrelsen Skåne och Hållbar Utveckling Skåne arrangerar en </a:t>
            </a:r>
            <a:r>
              <a:rPr lang="sv-SE" dirty="0" err="1"/>
              <a:t>webbinarieserie</a:t>
            </a:r>
            <a:r>
              <a:rPr lang="sv-SE" dirty="0"/>
              <a:t> om de globala målen riktad mot näringslivet: Ett mål i taget. </a:t>
            </a:r>
          </a:p>
          <a:p>
            <a:pPr marL="0" indent="0">
              <a:buNone/>
            </a:pPr>
            <a:r>
              <a:rPr lang="sv-SE" dirty="0"/>
              <a:t>Hittills om de 11 första målen. </a:t>
            </a:r>
          </a:p>
          <a:p>
            <a:pPr marL="0" indent="0">
              <a:buNone/>
            </a:pPr>
            <a:r>
              <a:rPr lang="sv-SE" dirty="0"/>
              <a:t>Alla </a:t>
            </a:r>
            <a:r>
              <a:rPr lang="sv-SE" dirty="0" err="1"/>
              <a:t>webbinarier</a:t>
            </a:r>
            <a:r>
              <a:rPr lang="sv-SE" dirty="0"/>
              <a:t> spelas in. </a:t>
            </a:r>
          </a:p>
          <a:p>
            <a:pPr marL="0" indent="0">
              <a:buNone/>
            </a:pPr>
            <a:r>
              <a:rPr lang="sv-SE" sz="1400" i="1" dirty="0"/>
              <a:t>Finansiering: Region Skåne, Sparbanken Syd och miljömålsmedel.</a:t>
            </a:r>
          </a:p>
          <a:p>
            <a:pPr marL="0" indent="0">
              <a:buNone/>
            </a:pPr>
            <a:r>
              <a:rPr lang="sv-SE" dirty="0">
                <a:hlinkClick r:id="rId3"/>
              </a:rPr>
              <a:t>Ett mål i taget: Ystadmodellens </a:t>
            </a:r>
            <a:r>
              <a:rPr lang="sv-SE" dirty="0" err="1">
                <a:hlinkClick r:id="rId3"/>
              </a:rPr>
              <a:t>webbinarieserie</a:t>
            </a:r>
            <a:r>
              <a:rPr lang="sv-SE" dirty="0">
                <a:hlinkClick r:id="rId3"/>
              </a:rPr>
              <a:t>, Hållbar utveckling Skåne </a:t>
            </a:r>
            <a:endParaRPr lang="sv-SE" dirty="0"/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  <a:hlinkClick r:id="rId4"/>
              </a:rPr>
              <a:t> </a:t>
            </a:r>
            <a:r>
              <a:rPr lang="sv-SE" dirty="0">
                <a:hlinkClick r:id="rId4"/>
              </a:rPr>
              <a:t>Generationsmålet, skanesmiljomal.info</a:t>
            </a:r>
            <a:endParaRPr lang="sv-SE" dirty="0"/>
          </a:p>
        </p:txBody>
      </p:sp>
      <p:pic>
        <p:nvPicPr>
          <p:cNvPr id="10" name="Platshållare för bild 9" descr="Skärmklipp med inspelningar av webbinarier">
            <a:extLst>
              <a:ext uri="{FF2B5EF4-FFF2-40B4-BE49-F238E27FC236}">
                <a16:creationId xmlns:a16="http://schemas.microsoft.com/office/drawing/2014/main" id="{27861B6D-CB24-F417-31BB-CFD93A17C63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445" b="445"/>
          <a:stretch/>
        </p:blipFill>
        <p:spPr/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D063969-A589-537A-DE60-ED7D4268E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Miljöläget i Skåne, Landskrona Miljöforum, 2025-09-02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EA8B47D-6FEA-1C59-B3DC-7223630D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Generationsmålet, åtgärdsexempel</a:t>
            </a:r>
          </a:p>
        </p:txBody>
      </p:sp>
    </p:spTree>
    <p:extLst>
      <p:ext uri="{BB962C8B-B14F-4D97-AF65-F5344CB8AC3E}">
        <p14:creationId xmlns:p14="http://schemas.microsoft.com/office/powerpoint/2010/main" val="4283382971"/>
      </p:ext>
    </p:extLst>
  </p:cSld>
  <p:clrMapOvr>
    <a:masterClrMapping/>
  </p:clrMapOvr>
</p:sld>
</file>

<file path=ppt/theme/theme1.xml><?xml version="1.0" encoding="utf-8"?>
<a:theme xmlns:a="http://schemas.openxmlformats.org/drawingml/2006/main" name="2_Länsstyrelsen 2023 Formell, lugn &amp; naturlig">
  <a:themeElements>
    <a:clrScheme name="Lugn och naturli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D551B"/>
      </a:accent1>
      <a:accent2>
        <a:srgbClr val="568434"/>
      </a:accent2>
      <a:accent3>
        <a:srgbClr val="FDF5DE"/>
      </a:accent3>
      <a:accent4>
        <a:srgbClr val="28607E"/>
      </a:accent4>
      <a:accent5>
        <a:srgbClr val="7BA2B2"/>
      </a:accent5>
      <a:accent6>
        <a:srgbClr val="EEEEEE"/>
      </a:accent6>
      <a:hlink>
        <a:srgbClr val="28607E"/>
      </a:hlink>
      <a:folHlink>
        <a:srgbClr val="7BA2B2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lugn_naturlig_Skåne.potm" id="{5CC96FDF-5910-4C06-A52A-86583F749E35}" vid="{27D22180-EC45-4FAF-8191-3215D3A02D8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ugn och naturlig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1D551B"/>
    </a:accent1>
    <a:accent2>
      <a:srgbClr val="568434"/>
    </a:accent2>
    <a:accent3>
      <a:srgbClr val="FDF5DE"/>
    </a:accent3>
    <a:accent4>
      <a:srgbClr val="28607E"/>
    </a:accent4>
    <a:accent5>
      <a:srgbClr val="7BA2B2"/>
    </a:accent5>
    <a:accent6>
      <a:srgbClr val="EEEEEE"/>
    </a:accent6>
    <a:hlink>
      <a:srgbClr val="28607E"/>
    </a:hlink>
    <a:folHlink>
      <a:srgbClr val="7BA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1724</Words>
  <Application>Microsoft Office PowerPoint</Application>
  <PresentationFormat>Bredbild</PresentationFormat>
  <Paragraphs>214</Paragraphs>
  <Slides>28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6" baseType="lpstr">
      <vt:lpstr>Amasis MT Pro Black</vt:lpstr>
      <vt:lpstr>Arial</vt:lpstr>
      <vt:lpstr>Calibri</vt:lpstr>
      <vt:lpstr>Calibri Light</vt:lpstr>
      <vt:lpstr>Open Sans</vt:lpstr>
      <vt:lpstr>Segoe UI Semibold</vt:lpstr>
      <vt:lpstr>Wingdings</vt:lpstr>
      <vt:lpstr>2_Länsstyrelsen 2023 Formell, lugn &amp; naturlig</vt:lpstr>
      <vt:lpstr>Miljöläget  i Skåne</vt:lpstr>
      <vt:lpstr>PowerPoint-presentation</vt:lpstr>
      <vt:lpstr>Upplägg</vt:lpstr>
      <vt:lpstr>Skånes miljömål</vt:lpstr>
      <vt:lpstr>PowerPoint-presentation</vt:lpstr>
      <vt:lpstr>PowerPoint-presentation</vt:lpstr>
      <vt:lpstr>Når vi miljömålen i Skåne? Uppföljning hösten 2024</vt:lpstr>
      <vt:lpstr>Generationsmålet, bedömning</vt:lpstr>
      <vt:lpstr>Generationsmålet, åtgärdsexempel</vt:lpstr>
      <vt:lpstr>Begränsad klimatpåverkan, bedömning</vt:lpstr>
      <vt:lpstr>PowerPoint-presentation</vt:lpstr>
      <vt:lpstr>Begränsad klimatpåverkan, åtgärdsexempel</vt:lpstr>
      <vt:lpstr>Frisk luft, bedömning</vt:lpstr>
      <vt:lpstr>Frisk luft, åtgärdsexempel</vt:lpstr>
      <vt:lpstr>Giftfri miljö, bedömning</vt:lpstr>
      <vt:lpstr>Giftfri miljö, åtgärdsexempel</vt:lpstr>
      <vt:lpstr>Skyddande ozonskikt, bedömning</vt:lpstr>
      <vt:lpstr>Skyddande ozonskikt, åtgärdsexempel</vt:lpstr>
      <vt:lpstr>Grundvatten av god kvalitet, bedömning</vt:lpstr>
      <vt:lpstr>Grundvatten av god kvalitet, åtgärdsexempel</vt:lpstr>
      <vt:lpstr>Myllrande våtmarker, bedömning</vt:lpstr>
      <vt:lpstr>Myllrande våtmarker, åtgärdsexempel</vt:lpstr>
      <vt:lpstr>Tillsammans för ett hållbart Skåne</vt:lpstr>
      <vt:lpstr>Tillsammans för ett hållbart Skåne – efter 2025</vt:lpstr>
      <vt:lpstr>www.skanesmiljomal.info</vt:lpstr>
      <vt:lpstr>Hitta dina åtgärder! www.skanesmiljomal.info/atgarder/hitta-dina-atgarder</vt:lpstr>
      <vt:lpstr>Aktualisering åtgärder</vt:lpstr>
      <vt:lpstr>Tack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Åberg Susanne</dc:creator>
  <cp:lastModifiedBy>Åberg Susanne</cp:lastModifiedBy>
  <cp:revision>30</cp:revision>
  <dcterms:created xsi:type="dcterms:W3CDTF">2025-08-11T09:08:23Z</dcterms:created>
  <dcterms:modified xsi:type="dcterms:W3CDTF">2025-09-04T12:56:04Z</dcterms:modified>
</cp:coreProperties>
</file>